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44"/>
  </p:notesMasterIdLst>
  <p:sldIdLst>
    <p:sldId id="290" r:id="rId2"/>
    <p:sldId id="256" r:id="rId3"/>
    <p:sldId id="258" r:id="rId4"/>
    <p:sldId id="259" r:id="rId5"/>
    <p:sldId id="291" r:id="rId6"/>
    <p:sldId id="284" r:id="rId7"/>
    <p:sldId id="292" r:id="rId8"/>
    <p:sldId id="285" r:id="rId9"/>
    <p:sldId id="286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423" r:id="rId22"/>
    <p:sldId id="424" r:id="rId23"/>
    <p:sldId id="425" r:id="rId24"/>
    <p:sldId id="426" r:id="rId25"/>
    <p:sldId id="427" r:id="rId26"/>
    <p:sldId id="428" r:id="rId27"/>
    <p:sldId id="429" r:id="rId28"/>
    <p:sldId id="422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21" r:id="rId55"/>
    <p:sldId id="322" r:id="rId56"/>
    <p:sldId id="323" r:id="rId57"/>
    <p:sldId id="324" r:id="rId58"/>
    <p:sldId id="327" r:id="rId59"/>
    <p:sldId id="326" r:id="rId60"/>
    <p:sldId id="329" r:id="rId61"/>
    <p:sldId id="351" r:id="rId62"/>
    <p:sldId id="330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56" r:id="rId79"/>
    <p:sldId id="357" r:id="rId80"/>
    <p:sldId id="431" r:id="rId81"/>
    <p:sldId id="432" r:id="rId82"/>
    <p:sldId id="433" r:id="rId83"/>
    <p:sldId id="434" r:id="rId84"/>
    <p:sldId id="358" r:id="rId85"/>
    <p:sldId id="359" r:id="rId86"/>
    <p:sldId id="360" r:id="rId87"/>
    <p:sldId id="361" r:id="rId88"/>
    <p:sldId id="362" r:id="rId89"/>
    <p:sldId id="363" r:id="rId90"/>
    <p:sldId id="364" r:id="rId91"/>
    <p:sldId id="365" r:id="rId92"/>
    <p:sldId id="366" r:id="rId93"/>
    <p:sldId id="367" r:id="rId94"/>
    <p:sldId id="368" r:id="rId95"/>
    <p:sldId id="369" r:id="rId96"/>
    <p:sldId id="370" r:id="rId97"/>
    <p:sldId id="371" r:id="rId98"/>
    <p:sldId id="372" r:id="rId99"/>
    <p:sldId id="373" r:id="rId100"/>
    <p:sldId id="374" r:id="rId101"/>
    <p:sldId id="375" r:id="rId102"/>
    <p:sldId id="376" r:id="rId103"/>
    <p:sldId id="377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91" r:id="rId113"/>
    <p:sldId id="392" r:id="rId114"/>
    <p:sldId id="393" r:id="rId115"/>
    <p:sldId id="394" r:id="rId116"/>
    <p:sldId id="395" r:id="rId117"/>
    <p:sldId id="396" r:id="rId118"/>
    <p:sldId id="397" r:id="rId119"/>
    <p:sldId id="398" r:id="rId120"/>
    <p:sldId id="399" r:id="rId121"/>
    <p:sldId id="401" r:id="rId122"/>
    <p:sldId id="402" r:id="rId123"/>
    <p:sldId id="403" r:id="rId124"/>
    <p:sldId id="404" r:id="rId125"/>
    <p:sldId id="405" r:id="rId126"/>
    <p:sldId id="406" r:id="rId127"/>
    <p:sldId id="407" r:id="rId128"/>
    <p:sldId id="408" r:id="rId129"/>
    <p:sldId id="409" r:id="rId130"/>
    <p:sldId id="410" r:id="rId131"/>
    <p:sldId id="411" r:id="rId132"/>
    <p:sldId id="412" r:id="rId133"/>
    <p:sldId id="413" r:id="rId134"/>
    <p:sldId id="414" r:id="rId135"/>
    <p:sldId id="415" r:id="rId136"/>
    <p:sldId id="416" r:id="rId137"/>
    <p:sldId id="417" r:id="rId138"/>
    <p:sldId id="418" r:id="rId139"/>
    <p:sldId id="419" r:id="rId140"/>
    <p:sldId id="280" r:id="rId141"/>
    <p:sldId id="420" r:id="rId142"/>
    <p:sldId id="421" r:id="rId143"/>
  </p:sldIdLst>
  <p:sldSz cx="9144000" cy="5143500" type="screen16x9"/>
  <p:notesSz cx="6858000" cy="9144000"/>
  <p:embeddedFontLst>
    <p:embeddedFont>
      <p:font typeface="Sniglet" panose="020B0604020202020204" charset="0"/>
      <p:regular r:id="rId145"/>
    </p:embeddedFont>
    <p:embeddedFont>
      <p:font typeface="Patrick Hand SC" panose="020B0604020202020204" charset="0"/>
      <p:regular r:id="rId146"/>
    </p:embeddedFont>
    <p:embeddedFont>
      <p:font typeface="Calibri" panose="020F0502020204030204" pitchFamily="34" charset="0"/>
      <p:regular r:id="rId147"/>
      <p:bold r:id="rId148"/>
      <p:italic r:id="rId149"/>
      <p:boldItalic r:id="rId1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0F9553-BD1B-49CC-9F32-68EE7A47E0DC}">
  <a:tblStyle styleId="{110F9553-BD1B-49CC-9F32-68EE7A47E0D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660"/>
  </p:normalViewPr>
  <p:slideViewPr>
    <p:cSldViewPr snapToGrid="0">
      <p:cViewPr varScale="1">
        <p:scale>
          <a:sx n="95" d="100"/>
          <a:sy n="95" d="100"/>
        </p:scale>
        <p:origin x="60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7558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18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61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8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11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44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6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8396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63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815525" y="1991825"/>
            <a:ext cx="5585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 b="0"/>
            </a:lvl1pPr>
            <a:lvl2pPr lvl="1">
              <a:spcBef>
                <a:spcPts val="0"/>
              </a:spcBef>
              <a:buSzPct val="100000"/>
              <a:defRPr sz="6000" b="0"/>
            </a:lvl2pPr>
            <a:lvl3pPr lvl="2">
              <a:spcBef>
                <a:spcPts val="0"/>
              </a:spcBef>
              <a:buSzPct val="100000"/>
              <a:defRPr sz="6000" b="0"/>
            </a:lvl3pPr>
            <a:lvl4pPr lvl="3">
              <a:spcBef>
                <a:spcPts val="0"/>
              </a:spcBef>
              <a:buSzPct val="100000"/>
              <a:defRPr sz="6000" b="0"/>
            </a:lvl4pPr>
            <a:lvl5pPr lvl="4">
              <a:spcBef>
                <a:spcPts val="0"/>
              </a:spcBef>
              <a:buSzPct val="100000"/>
              <a:defRPr sz="6000" b="0"/>
            </a:lvl5pPr>
            <a:lvl6pPr lvl="5">
              <a:spcBef>
                <a:spcPts val="0"/>
              </a:spcBef>
              <a:buSzPct val="100000"/>
              <a:defRPr sz="6000" b="0"/>
            </a:lvl6pPr>
            <a:lvl7pPr lvl="6">
              <a:spcBef>
                <a:spcPts val="0"/>
              </a:spcBef>
              <a:buSzPct val="100000"/>
              <a:defRPr sz="6000" b="0"/>
            </a:lvl7pPr>
            <a:lvl8pPr lvl="7">
              <a:spcBef>
                <a:spcPts val="0"/>
              </a:spcBef>
              <a:buSzPct val="100000"/>
              <a:defRPr sz="6000" b="0"/>
            </a:lvl8pPr>
            <a:lvl9pPr lvl="8">
              <a:spcBef>
                <a:spcPts val="0"/>
              </a:spcBef>
              <a:buSzPct val="100000"/>
              <a:defRPr sz="6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821550" y="1507150"/>
            <a:ext cx="55008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0"/>
            </a:lvl1pPr>
            <a:lvl2pPr lvl="1" rtl="0">
              <a:spcBef>
                <a:spcPts val="0"/>
              </a:spcBef>
              <a:buSzPct val="100000"/>
              <a:defRPr sz="4800" b="0"/>
            </a:lvl2pPr>
            <a:lvl3pPr lvl="2" rtl="0">
              <a:spcBef>
                <a:spcPts val="0"/>
              </a:spcBef>
              <a:buSzPct val="100000"/>
              <a:defRPr sz="4800" b="0"/>
            </a:lvl3pPr>
            <a:lvl4pPr lvl="3" rtl="0">
              <a:spcBef>
                <a:spcPts val="0"/>
              </a:spcBef>
              <a:buSzPct val="100000"/>
              <a:defRPr sz="4800" b="0"/>
            </a:lvl4pPr>
            <a:lvl5pPr lvl="4" rtl="0">
              <a:spcBef>
                <a:spcPts val="0"/>
              </a:spcBef>
              <a:buSzPct val="100000"/>
              <a:defRPr sz="4800" b="0"/>
            </a:lvl5pPr>
            <a:lvl6pPr lvl="5" rtl="0">
              <a:spcBef>
                <a:spcPts val="0"/>
              </a:spcBef>
              <a:buSzPct val="100000"/>
              <a:defRPr sz="4800" b="0"/>
            </a:lvl6pPr>
            <a:lvl7pPr lvl="6" rtl="0">
              <a:spcBef>
                <a:spcPts val="0"/>
              </a:spcBef>
              <a:buSzPct val="100000"/>
              <a:defRPr sz="4800" b="0"/>
            </a:lvl7pPr>
            <a:lvl8pPr lvl="7" rtl="0">
              <a:spcBef>
                <a:spcPts val="0"/>
              </a:spcBef>
              <a:buSzPct val="100000"/>
              <a:defRPr sz="4800" b="0"/>
            </a:lvl8pPr>
            <a:lvl9pPr lvl="8" rtl="0">
              <a:spcBef>
                <a:spcPts val="0"/>
              </a:spcBef>
              <a:buSzPct val="100000"/>
              <a:defRPr sz="4800" b="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821550" y="2535254"/>
            <a:ext cx="5500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570DC94-5E0A-4AF5-B980-8599E94F2C86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91EBA4E-557F-43C6-9D78-262179DE109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337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buClr>
                <a:srgbClr val="2A95B7"/>
              </a:buClr>
              <a:buSzPct val="100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7020900" cy="27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2A95B7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434343"/>
              </a:buClr>
              <a:buSzPct val="1000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ggarcia.wordpress.com/2014/03/17/patrones-estructurales-iv-patron-bridge/" TargetMode="External"/><Relationship Id="rId7" Type="http://schemas.openxmlformats.org/officeDocument/2006/relationships/hyperlink" Target="http://lineadecodigo.com/patrones/patron-abstract-factory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rogramacion.net/articulo/patrones_de_diseno_viii_patrones_estructurales_bridge_1010" TargetMode="External"/><Relationship Id="rId5" Type="http://schemas.openxmlformats.org/officeDocument/2006/relationships/hyperlink" Target="http://informaticapc.com/patrones-de-diseno/bridge.php" TargetMode="External"/><Relationship Id="rId4" Type="http://schemas.openxmlformats.org/officeDocument/2006/relationships/hyperlink" Target="https://es.wikipedia.org/wiki/Bridge_(patr%C3%B3n_de_dise%C3%B1o)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Decorator_(patr%C3%B3n_de_dise%C3%B1o)" TargetMode="External"/><Relationship Id="rId7" Type="http://schemas.openxmlformats.org/officeDocument/2006/relationships/hyperlink" Target="http://informaticapc.com/patrones-de-diseno/decorator.php" TargetMode="External"/><Relationship Id="rId2" Type="http://schemas.openxmlformats.org/officeDocument/2006/relationships/hyperlink" Target="http://java-white-box.blogspot.mx/2014/10/patrones-de-diseno-patron-facade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odejavu.blogspot.mx/2013/07/ejemplo-patron-de-diseno-decorator.html" TargetMode="External"/><Relationship Id="rId5" Type="http://schemas.openxmlformats.org/officeDocument/2006/relationships/hyperlink" Target="https://jesusramirezguerrero.com/2014/08/26/patrones-de-diseno-en-java/" TargetMode="External"/><Relationship Id="rId4" Type="http://schemas.openxmlformats.org/officeDocument/2006/relationships/hyperlink" Target="https://www.genbetadev.com/metodologias-de-programacion/patrones-de-diseno-decorator" TargetMode="Externa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38977" y="369871"/>
            <a:ext cx="5795067" cy="1096980"/>
          </a:xfrm>
        </p:spPr>
        <p:txBody>
          <a:bodyPr>
            <a:normAutofit fontScale="90000"/>
          </a:bodyPr>
          <a:lstStyle/>
          <a:p>
            <a:r>
              <a:rPr lang="es-MX" sz="2200" dirty="0" smtClean="0"/>
              <a:t/>
            </a:r>
            <a:br>
              <a:rPr lang="es-MX" sz="2200" dirty="0" smtClean="0"/>
            </a:br>
            <a:r>
              <a:rPr lang="es-MX" sz="2200" dirty="0"/>
              <a:t/>
            </a:r>
            <a:br>
              <a:rPr lang="es-MX" sz="2200" dirty="0"/>
            </a:br>
            <a:r>
              <a:rPr lang="es-MX" sz="2200" dirty="0" smtClean="0"/>
              <a:t/>
            </a:r>
            <a:br>
              <a:rPr lang="es-MX" sz="2200" dirty="0" smtClean="0"/>
            </a:br>
            <a:r>
              <a:rPr lang="es-MX" sz="2200" dirty="0"/>
              <a:t/>
            </a:r>
            <a:br>
              <a:rPr lang="es-MX" sz="2200" dirty="0"/>
            </a:br>
            <a:r>
              <a:rPr lang="es-MX" sz="2200" dirty="0" smtClean="0"/>
              <a:t/>
            </a:r>
            <a:br>
              <a:rPr lang="es-MX" sz="2200" dirty="0" smtClean="0"/>
            </a:br>
            <a:r>
              <a:rPr lang="es-MX" sz="2200" dirty="0"/>
              <a:t/>
            </a:r>
            <a:br>
              <a:rPr lang="es-MX" sz="2200" dirty="0"/>
            </a:br>
            <a:r>
              <a:rPr lang="es-MX" sz="2200" dirty="0" smtClean="0"/>
              <a:t/>
            </a:r>
            <a:br>
              <a:rPr lang="es-MX" sz="2200" dirty="0" smtClean="0"/>
            </a:br>
            <a:r>
              <a:rPr lang="es-MX" sz="2200" dirty="0"/>
              <a:t/>
            </a:r>
            <a:br>
              <a:rPr lang="es-MX" sz="2200" dirty="0"/>
            </a:br>
            <a:r>
              <a:rPr lang="es-MX" sz="2200" b="1" dirty="0" smtClean="0"/>
              <a:t/>
            </a:r>
            <a:br>
              <a:rPr lang="es-MX" sz="2200" b="1" dirty="0" smtClean="0"/>
            </a:br>
            <a:r>
              <a:rPr lang="es-MX" sz="2200" b="1" dirty="0" smtClean="0"/>
              <a:t/>
            </a:r>
            <a:br>
              <a:rPr lang="es-MX" sz="2200" b="1" dirty="0" smtClean="0"/>
            </a:br>
            <a:r>
              <a:rPr lang="es-MX" sz="2200" b="1" dirty="0" smtClean="0"/>
              <a:t/>
            </a:r>
            <a:br>
              <a:rPr lang="es-MX" sz="2200" b="1" dirty="0" smtClean="0"/>
            </a:br>
            <a:r>
              <a:rPr lang="es-MX" sz="2200" b="1" dirty="0" smtClean="0"/>
              <a:t/>
            </a:r>
            <a:br>
              <a:rPr lang="es-MX" sz="2200" b="1" dirty="0" smtClean="0"/>
            </a:br>
            <a:r>
              <a:rPr lang="es-MX" sz="2200" dirty="0"/>
              <a:t/>
            </a:r>
            <a:br>
              <a:rPr lang="es-MX" sz="2200" dirty="0"/>
            </a:br>
            <a:r>
              <a:rPr lang="es-MX" sz="2200" dirty="0" smtClean="0"/>
              <a:t/>
            </a:r>
            <a:br>
              <a:rPr lang="es-MX" sz="2200" dirty="0" smtClean="0"/>
            </a:br>
            <a:r>
              <a:rPr lang="es-MX" sz="2200" dirty="0"/>
              <a:t/>
            </a:r>
            <a:br>
              <a:rPr lang="es-MX" sz="2200" dirty="0"/>
            </a:br>
            <a:r>
              <a:rPr lang="es-MX" sz="2200" dirty="0" smtClean="0"/>
              <a:t/>
            </a:r>
            <a:br>
              <a:rPr lang="es-MX" sz="2200" dirty="0" smtClean="0"/>
            </a:br>
            <a:r>
              <a:rPr lang="es-MX" sz="2200" dirty="0"/>
              <a:t/>
            </a:r>
            <a:br>
              <a:rPr lang="es-MX" sz="2200" dirty="0"/>
            </a:br>
            <a:r>
              <a:rPr lang="es-MX" sz="2200" dirty="0" smtClean="0"/>
              <a:t/>
            </a:r>
            <a:br>
              <a:rPr lang="es-MX" sz="2200" dirty="0" smtClean="0"/>
            </a:br>
            <a:r>
              <a:rPr lang="es-MX" sz="2200" dirty="0"/>
              <a:t/>
            </a:r>
            <a:br>
              <a:rPr lang="es-MX" sz="2200" dirty="0"/>
            </a:br>
            <a:r>
              <a:rPr lang="es-MX" sz="2200" dirty="0" smtClean="0"/>
              <a:t/>
            </a:r>
            <a:br>
              <a:rPr lang="es-MX" sz="2200" dirty="0" smtClean="0"/>
            </a:br>
            <a:r>
              <a:rPr lang="es-MX" sz="2200" dirty="0"/>
              <a:t/>
            </a:r>
            <a:br>
              <a:rPr lang="es-MX" sz="2200" dirty="0"/>
            </a:br>
            <a:r>
              <a:rPr lang="es-MX" sz="2200" dirty="0" smtClean="0"/>
              <a:t/>
            </a:r>
            <a:br>
              <a:rPr lang="es-MX" sz="2200" dirty="0" smtClean="0"/>
            </a:br>
            <a:r>
              <a:rPr lang="es-MX" sz="2000" dirty="0" smtClean="0"/>
              <a:t>Facultad </a:t>
            </a:r>
            <a:r>
              <a:rPr lang="es-MX" sz="2000" dirty="0"/>
              <a:t>de </a:t>
            </a:r>
            <a:r>
              <a:rPr lang="es-MX" sz="2000" dirty="0" smtClean="0"/>
              <a:t>Informática</a:t>
            </a:r>
            <a:br>
              <a:rPr lang="es-MX" sz="2000" dirty="0" smtClean="0"/>
            </a:br>
            <a:r>
              <a:rPr lang="es-MX" sz="2000" dirty="0" smtClean="0"/>
              <a:t>experiencia educativa</a:t>
            </a:r>
            <a:br>
              <a:rPr lang="es-MX" sz="2000" dirty="0" smtClean="0"/>
            </a:br>
            <a:r>
              <a:rPr lang="es-MX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TÓPICOS SELECTOS DE COMPUTACIÓN I</a:t>
            </a:r>
            <a:endParaRPr lang="es-MX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8085" y="1366463"/>
            <a:ext cx="7147715" cy="3081712"/>
          </a:xfrm>
        </p:spPr>
        <p:txBody>
          <a:bodyPr/>
          <a:lstStyle/>
          <a:p>
            <a:r>
              <a:rPr lang="es-MX" sz="1600" b="1" dirty="0" smtClean="0"/>
              <a:t>PATRONES DE DISEÑO</a:t>
            </a:r>
          </a:p>
          <a:p>
            <a:r>
              <a:rPr lang="es-MX" sz="1400" b="1" dirty="0" smtClean="0"/>
              <a:t>EQUIPO 1</a:t>
            </a:r>
          </a:p>
          <a:p>
            <a:r>
              <a:rPr lang="es-MX" sz="1400" b="1" dirty="0" smtClean="0"/>
              <a:t>López Quiroz Maira</a:t>
            </a:r>
          </a:p>
          <a:p>
            <a:r>
              <a:rPr lang="es-MX" sz="1400" b="1" dirty="0" smtClean="0"/>
              <a:t>Martínez Ramos Marycruz </a:t>
            </a:r>
          </a:p>
          <a:p>
            <a:r>
              <a:rPr lang="es-MX" sz="1400" b="1" dirty="0" smtClean="0"/>
              <a:t>Montiel Eslava Jesús Emilio</a:t>
            </a:r>
          </a:p>
          <a:p>
            <a:r>
              <a:rPr lang="es-MX" sz="1400" b="1" dirty="0" smtClean="0"/>
              <a:t>Chimal Hernández Leobardo</a:t>
            </a:r>
          </a:p>
          <a:p>
            <a:r>
              <a:rPr lang="es-MX" sz="1400" b="1" dirty="0" smtClean="0"/>
              <a:t>Mendoza </a:t>
            </a:r>
            <a:r>
              <a:rPr lang="es-MX" sz="1400" b="1" dirty="0" err="1" smtClean="0"/>
              <a:t>Amisaday</a:t>
            </a:r>
            <a:endParaRPr lang="es-MX" sz="1400" b="1" dirty="0" smtClean="0"/>
          </a:p>
          <a:p>
            <a:r>
              <a:rPr lang="es-MX" sz="1400" b="1" dirty="0" smtClean="0"/>
              <a:t>Molina Romero Emmanuel</a:t>
            </a:r>
          </a:p>
          <a:p>
            <a:r>
              <a:rPr lang="es-MX" sz="1400" b="1" dirty="0"/>
              <a:t>PROFESOR</a:t>
            </a:r>
          </a:p>
          <a:p>
            <a:r>
              <a:rPr lang="es-MX" sz="1400" b="1" dirty="0"/>
              <a:t>Luis Gerardo </a:t>
            </a:r>
            <a:r>
              <a:rPr lang="es-MX" sz="1400" b="1" dirty="0" err="1"/>
              <a:t>Montané</a:t>
            </a:r>
            <a:r>
              <a:rPr lang="es-MX" sz="1400" b="1" dirty="0"/>
              <a:t> Jiménez</a:t>
            </a:r>
          </a:p>
          <a:p>
            <a:endParaRPr lang="es-MX" sz="1400" b="1" dirty="0" smtClean="0"/>
          </a:p>
          <a:p>
            <a:endParaRPr lang="es-MX" sz="1600" dirty="0" smtClean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85" y="581080"/>
            <a:ext cx="1319135" cy="9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4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91110"/>
            <a:ext cx="7020900" cy="3353215"/>
          </a:xfrm>
        </p:spPr>
        <p:txBody>
          <a:bodyPr/>
          <a:lstStyle/>
          <a:p>
            <a:pPr algn="just"/>
            <a:r>
              <a:rPr lang="es-MX" b="1" dirty="0" smtClean="0"/>
              <a:t>Estructura: </a:t>
            </a:r>
            <a:r>
              <a:rPr lang="es-MX" sz="2000" dirty="0" smtClean="0"/>
              <a:t>Estructura básica de la solución.</a:t>
            </a:r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06" y="1369288"/>
            <a:ext cx="6246687" cy="27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1482" y="535021"/>
            <a:ext cx="7733489" cy="3492572"/>
          </a:xfrm>
        </p:spPr>
        <p:txBody>
          <a:bodyPr/>
          <a:lstStyle/>
          <a:p>
            <a:r>
              <a:rPr lang="es-MX" sz="1800" b="1" dirty="0"/>
              <a:t>Como podemos ver, la implementación es muy simple y la visualización recursiva también, veamos el resultado por pantalla: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36" y="1217148"/>
            <a:ext cx="3864598" cy="30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54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9574" y="379378"/>
            <a:ext cx="7723762" cy="3638487"/>
          </a:xfrm>
        </p:spPr>
        <p:txBody>
          <a:bodyPr/>
          <a:lstStyle/>
          <a:p>
            <a:r>
              <a:rPr lang="es-MX" b="1" dirty="0" smtClean="0"/>
              <a:t>Patrones relacionados:</a:t>
            </a:r>
          </a:p>
          <a:p>
            <a:pPr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Chain</a:t>
            </a:r>
            <a:r>
              <a:rPr lang="es-MX" sz="2000" dirty="0" smtClean="0"/>
              <a:t> </a:t>
            </a:r>
            <a:r>
              <a:rPr lang="es-MX" sz="2000" dirty="0"/>
              <a:t>of </a:t>
            </a:r>
            <a:r>
              <a:rPr lang="es-MX" sz="2000" dirty="0" err="1"/>
              <a:t>resposability</a:t>
            </a:r>
            <a:r>
              <a:rPr lang="es-MX" sz="2000" dirty="0"/>
              <a:t>: se utiliza en combinación con el patrón composite cuando hay que propagar los métodos hacia arriba, en el árbol desde las hojas hasta los nodos.</a:t>
            </a:r>
          </a:p>
          <a:p>
            <a:endParaRPr lang="es-MX" sz="2000" dirty="0"/>
          </a:p>
          <a:p>
            <a:pPr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Flyweight</a:t>
            </a:r>
            <a:r>
              <a:rPr lang="es-MX" sz="2000" dirty="0"/>
              <a:t>: permite compartir componentes o objetos primitivos en composite.</a:t>
            </a:r>
          </a:p>
          <a:p>
            <a:endParaRPr lang="es-MX" sz="2000" dirty="0"/>
          </a:p>
          <a:p>
            <a:pPr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Iterator</a:t>
            </a:r>
            <a:r>
              <a:rPr lang="es-MX" sz="2000" dirty="0"/>
              <a:t>: puede ser utilizado para encapsular el recorrido de los </a:t>
            </a:r>
            <a:r>
              <a:rPr lang="es-MX" sz="2000" dirty="0" err="1"/>
              <a:t>coposite</a:t>
            </a:r>
            <a:r>
              <a:rPr lang="es-MX" sz="2000" dirty="0"/>
              <a:t>.</a:t>
            </a:r>
          </a:p>
          <a:p>
            <a:endParaRPr lang="es-MX" sz="2000" dirty="0"/>
          </a:p>
          <a:p>
            <a:pPr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Visitor</a:t>
            </a:r>
            <a:r>
              <a:rPr lang="es-MX" sz="2000" dirty="0"/>
              <a:t>: centraliza operaciones y comportamientos.</a:t>
            </a:r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985528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1249385"/>
            <a:ext cx="7020900" cy="2894940"/>
          </a:xfrm>
        </p:spPr>
        <p:txBody>
          <a:bodyPr/>
          <a:lstStyle/>
          <a:p>
            <a:pPr algn="just"/>
            <a:r>
              <a:rPr lang="es-MX" b="1" dirty="0" smtClean="0"/>
              <a:t>Sinopsis: </a:t>
            </a:r>
            <a:r>
              <a:rPr lang="es-MX" sz="2000" dirty="0" smtClean="0"/>
              <a:t>Añade dinámicamente </a:t>
            </a:r>
            <a:r>
              <a:rPr lang="es-MX" sz="2000" dirty="0"/>
              <a:t>funcionalidad a un Objeto. Permite no tener que crear sucesivas clases que hereden de la primera incorporando la nueva </a:t>
            </a:r>
            <a:r>
              <a:rPr lang="es-MX" sz="2000" dirty="0" smtClean="0"/>
              <a:t>funcionalidad.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endParaRPr lang="es-MX" sz="2000" dirty="0"/>
          </a:p>
          <a:p>
            <a:pPr algn="just"/>
            <a:r>
              <a:rPr lang="es-MX" b="1" dirty="0" smtClean="0"/>
              <a:t>Contexto: </a:t>
            </a:r>
            <a:r>
              <a:rPr lang="es-MX" sz="2000" dirty="0" smtClean="0"/>
              <a:t>Usado</a:t>
            </a:r>
            <a:r>
              <a:rPr lang="es-MX" sz="2000" b="1" dirty="0" smtClean="0"/>
              <a:t> </a:t>
            </a:r>
            <a:r>
              <a:rPr lang="es-MX" sz="2000" dirty="0" smtClean="0"/>
              <a:t>para </a:t>
            </a:r>
            <a:r>
              <a:rPr lang="es-MX" sz="2000" dirty="0"/>
              <a:t>añadir funcionalidades a una clase de forma dinámica, evitando las jerarquías de </a:t>
            </a:r>
            <a:r>
              <a:rPr lang="es-MX" sz="2000" dirty="0" smtClean="0"/>
              <a:t>clases.</a:t>
            </a:r>
            <a:endParaRPr lang="es-MX" sz="2000" b="1" dirty="0"/>
          </a:p>
          <a:p>
            <a:pPr algn="just"/>
            <a:endParaRPr lang="es-MX" sz="20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1002850" y="664610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1049500" y="664610"/>
            <a:ext cx="4224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2A95B7"/>
              </a:buClr>
              <a:buSzPct val="100000"/>
            </a:pPr>
            <a:r>
              <a:rPr lang="es-MX" sz="3200" b="1" dirty="0" err="1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Sniglet"/>
              </a:rPr>
              <a:t>Decorator</a:t>
            </a:r>
            <a:r>
              <a:rPr lang="es-MX" sz="32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Sniglet"/>
              </a:rPr>
              <a:t> o Envoltorio</a:t>
            </a:r>
            <a:endParaRPr lang="es-MX" sz="3200" b="1" dirty="0">
              <a:solidFill>
                <a:srgbClr val="2A95B7"/>
              </a:solidFill>
              <a:latin typeface="Sniglet" panose="020B0604020202020204" charset="0"/>
              <a:ea typeface="Patrick Hand SC"/>
              <a:cs typeface="Patrick Hand SC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10060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00391"/>
            <a:ext cx="7020900" cy="3443934"/>
          </a:xfrm>
        </p:spPr>
        <p:txBody>
          <a:bodyPr/>
          <a:lstStyle/>
          <a:p>
            <a:r>
              <a:rPr lang="es-MX" b="1" dirty="0" smtClean="0"/>
              <a:t>Solución: </a:t>
            </a:r>
          </a:p>
          <a:p>
            <a:pPr algn="just">
              <a:buNone/>
            </a:pPr>
            <a:r>
              <a:rPr lang="es-MX" sz="2000" b="1" dirty="0"/>
              <a:t>_</a:t>
            </a:r>
            <a:r>
              <a:rPr lang="es-MX" sz="2000" dirty="0" smtClean="0"/>
              <a:t>Herencia</a:t>
            </a:r>
            <a:r>
              <a:rPr lang="es-MX" sz="2000" dirty="0"/>
              <a:t>: no es flexible, la funcionalidad se añade estáticamente.</a:t>
            </a:r>
          </a:p>
          <a:p>
            <a:pPr algn="just"/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_Definir </a:t>
            </a:r>
            <a:r>
              <a:rPr lang="es-MX" sz="2000" dirty="0"/>
              <a:t>una clase “decoradora” que envuelve al componente, y le proporciona la funcionalidad adicional requerida.</a:t>
            </a:r>
            <a:endParaRPr lang="es-MX" sz="2000" b="1" dirty="0"/>
          </a:p>
          <a:p>
            <a:pPr>
              <a:buNone/>
            </a:pP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97099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00391"/>
            <a:ext cx="7020900" cy="3443934"/>
          </a:xfrm>
        </p:spPr>
        <p:txBody>
          <a:bodyPr/>
          <a:lstStyle/>
          <a:p>
            <a:r>
              <a:rPr lang="es-MX" b="1" dirty="0" smtClean="0"/>
              <a:t>Estructura:</a:t>
            </a:r>
            <a:endParaRPr lang="es-MX" b="1" dirty="0"/>
          </a:p>
        </p:txBody>
      </p:sp>
      <p:pic>
        <p:nvPicPr>
          <p:cNvPr id="4" name="Imagen 3" descr="Decorador genéric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64" y="1192655"/>
            <a:ext cx="6442033" cy="3068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861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49030"/>
            <a:ext cx="7020900" cy="3395295"/>
          </a:xfrm>
        </p:spPr>
        <p:txBody>
          <a:bodyPr/>
          <a:lstStyle/>
          <a:p>
            <a:r>
              <a:rPr lang="es-MX" b="1" dirty="0" smtClean="0"/>
              <a:t>Participantes:</a:t>
            </a:r>
          </a:p>
          <a:p>
            <a:pPr lvl="0" algn="just">
              <a:buNone/>
            </a:pPr>
            <a:r>
              <a:rPr lang="es-MX" sz="2000" dirty="0" smtClean="0"/>
              <a:t>_Componente</a:t>
            </a:r>
            <a:r>
              <a:rPr lang="es-MX" sz="2000" dirty="0"/>
              <a:t>: </a:t>
            </a:r>
            <a:r>
              <a:rPr lang="es-MX" sz="2000" dirty="0" err="1"/>
              <a:t>Deﬁne</a:t>
            </a:r>
            <a:r>
              <a:rPr lang="es-MX" sz="2000" dirty="0"/>
              <a:t> la interfaz para los objetos que pueden tener responsabilidades añadidas.</a:t>
            </a:r>
          </a:p>
          <a:p>
            <a:pPr lvl="0" algn="just">
              <a:buNone/>
            </a:pPr>
            <a:r>
              <a:rPr lang="es-MX" sz="2000" dirty="0" smtClean="0"/>
              <a:t>_Componente </a:t>
            </a:r>
            <a:r>
              <a:rPr lang="es-MX" sz="2000" dirty="0"/>
              <a:t>Concreto: </a:t>
            </a:r>
            <a:r>
              <a:rPr lang="es-MX" sz="2000" dirty="0" err="1"/>
              <a:t>Deﬁne</a:t>
            </a:r>
            <a:r>
              <a:rPr lang="es-MX" sz="2000" dirty="0"/>
              <a:t> un objeto al cual se le pueden agregar responsabilidades adicionales</a:t>
            </a:r>
            <a:r>
              <a:rPr lang="es-MX" sz="2000" dirty="0" smtClean="0"/>
              <a:t>.</a:t>
            </a:r>
          </a:p>
          <a:p>
            <a:pPr lvl="0" algn="just">
              <a:buNone/>
            </a:pPr>
            <a:endParaRPr lang="es-MX" sz="2000" dirty="0"/>
          </a:p>
          <a:p>
            <a:pPr lvl="0" algn="just">
              <a:buNone/>
            </a:pPr>
            <a:r>
              <a:rPr lang="es-MX" sz="2000" dirty="0" smtClean="0"/>
              <a:t>_Decorador</a:t>
            </a:r>
            <a:r>
              <a:rPr lang="es-MX" sz="2000" dirty="0"/>
              <a:t>: Mantiene una referencia al componente asociado. </a:t>
            </a:r>
          </a:p>
          <a:p>
            <a:pPr lvl="0" algn="just">
              <a:buNone/>
            </a:pPr>
            <a:r>
              <a:rPr lang="es-MX" sz="2000" dirty="0"/>
              <a:t>_</a:t>
            </a:r>
            <a:r>
              <a:rPr lang="es-MX" sz="2000" dirty="0" smtClean="0"/>
              <a:t>Decorador </a:t>
            </a:r>
            <a:r>
              <a:rPr lang="es-MX" sz="2000" dirty="0"/>
              <a:t>Concreto: Añade responsabilidades al componente.</a:t>
            </a:r>
          </a:p>
          <a:p>
            <a:pPr algn="just"/>
            <a:r>
              <a:rPr lang="es-MX" sz="2000" dirty="0"/>
              <a:t> </a:t>
            </a:r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963185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856034"/>
            <a:ext cx="7020900" cy="3288291"/>
          </a:xfrm>
        </p:spPr>
        <p:txBody>
          <a:bodyPr/>
          <a:lstStyle/>
          <a:p>
            <a:r>
              <a:rPr lang="es-MX" b="1" dirty="0" smtClean="0"/>
              <a:t>Colaboración entre participantes:</a:t>
            </a:r>
          </a:p>
          <a:p>
            <a:pPr>
              <a:buNone/>
            </a:pPr>
            <a:endParaRPr lang="es-MX" b="1" dirty="0" smtClean="0"/>
          </a:p>
          <a:p>
            <a:pPr lvl="0" algn="just">
              <a:buNone/>
            </a:pPr>
            <a:r>
              <a:rPr lang="es-MX" sz="2000" dirty="0" smtClean="0"/>
              <a:t>_El </a:t>
            </a:r>
            <a:r>
              <a:rPr lang="es-MX" sz="2000" dirty="0"/>
              <a:t>decorador redirige las peticiones al componente asociado</a:t>
            </a:r>
            <a:r>
              <a:rPr lang="es-MX" sz="2000" dirty="0" smtClean="0"/>
              <a:t>.</a:t>
            </a:r>
          </a:p>
          <a:p>
            <a:pPr lvl="0" algn="just">
              <a:buNone/>
            </a:pPr>
            <a:endParaRPr lang="es-MX" sz="2000" dirty="0"/>
          </a:p>
          <a:p>
            <a:pPr lvl="0" algn="just">
              <a:buNone/>
            </a:pPr>
            <a:r>
              <a:rPr lang="es-MX" sz="2000" dirty="0" smtClean="0"/>
              <a:t>_Opcionalmente </a:t>
            </a:r>
            <a:r>
              <a:rPr lang="es-MX" sz="2000" dirty="0"/>
              <a:t>puede realizar tareas adicionales antes y después de redirigir la petición.</a:t>
            </a:r>
          </a:p>
          <a:p>
            <a:pPr algn="just"/>
            <a:endParaRPr lang="es-MX" sz="2000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47075606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00391"/>
            <a:ext cx="7020900" cy="3443934"/>
          </a:xfrm>
        </p:spPr>
        <p:txBody>
          <a:bodyPr/>
          <a:lstStyle/>
          <a:p>
            <a:r>
              <a:rPr lang="es-MX" b="1" dirty="0" smtClean="0"/>
              <a:t>Consecuencias:</a:t>
            </a:r>
          </a:p>
          <a:p>
            <a:pPr lvl="0" algn="just">
              <a:buNone/>
            </a:pPr>
            <a:r>
              <a:rPr lang="es-MX" sz="2000" dirty="0" smtClean="0"/>
              <a:t>_Más </a:t>
            </a:r>
            <a:r>
              <a:rPr lang="es-MX" sz="2000" dirty="0"/>
              <a:t>flexible que la herencia. </a:t>
            </a:r>
          </a:p>
          <a:p>
            <a:pPr lvl="0" algn="just">
              <a:buNone/>
            </a:pPr>
            <a:r>
              <a:rPr lang="es-MX" sz="2000" dirty="0" smtClean="0"/>
              <a:t>_Evita </a:t>
            </a:r>
            <a:r>
              <a:rPr lang="es-MX" sz="2000" dirty="0"/>
              <a:t>la aparición de clases con muchas responsabilidades en las clases superiores de la jerarquía. </a:t>
            </a:r>
          </a:p>
          <a:p>
            <a:pPr lvl="0" algn="just">
              <a:buNone/>
            </a:pPr>
            <a:endParaRPr lang="es-MX" sz="2000" dirty="0"/>
          </a:p>
          <a:p>
            <a:pPr lvl="0" algn="just">
              <a:buNone/>
            </a:pPr>
            <a:r>
              <a:rPr lang="es-MX" sz="2000" dirty="0" smtClean="0"/>
              <a:t>_Genera </a:t>
            </a:r>
            <a:r>
              <a:rPr lang="es-MX" sz="2000" dirty="0"/>
              <a:t>gran cantidad de objetos pequeños</a:t>
            </a:r>
          </a:p>
          <a:p>
            <a:pPr lvl="0" algn="just">
              <a:buNone/>
            </a:pPr>
            <a:r>
              <a:rPr lang="es-MX" sz="2000" dirty="0" smtClean="0"/>
              <a:t>_Puede </a:t>
            </a:r>
            <a:r>
              <a:rPr lang="es-MX" sz="2000" dirty="0"/>
              <a:t>haber problemas con la identidad de los objetos. Un decorador se comporta como un envoltorio transparente.  </a:t>
            </a:r>
          </a:p>
          <a:p>
            <a:pPr algn="just"/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1310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71209"/>
            <a:ext cx="7020900" cy="3473116"/>
          </a:xfrm>
        </p:spPr>
        <p:txBody>
          <a:bodyPr/>
          <a:lstStyle/>
          <a:p>
            <a:r>
              <a:rPr lang="es-MX" b="1" dirty="0" smtClean="0"/>
              <a:t>Implementación:</a:t>
            </a:r>
          </a:p>
          <a:p>
            <a:pPr algn="just">
              <a:buNone/>
            </a:pPr>
            <a:r>
              <a:rPr lang="es-MX" sz="2000" dirty="0" smtClean="0"/>
              <a:t>Crear </a:t>
            </a:r>
            <a:r>
              <a:rPr lang="es-MX" sz="2000" dirty="0"/>
              <a:t>una clase que dibuje ventanas básicas, y utilizar el patrón para agregar barras de desplazamiento sólo a algunas de ellas.</a:t>
            </a:r>
          </a:p>
          <a:p>
            <a:endParaRPr lang="es-MX" b="1" dirty="0"/>
          </a:p>
          <a:p>
            <a:r>
              <a:rPr lang="es-MX" b="1" dirty="0" smtClean="0"/>
              <a:t>Código:</a:t>
            </a:r>
            <a:endParaRPr lang="es-MX" b="1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92333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7500" t="19502" r="47935" b="27526"/>
          <a:stretch/>
        </p:blipFill>
        <p:spPr>
          <a:xfrm>
            <a:off x="4048111" y="603855"/>
            <a:ext cx="4255381" cy="366658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729574" y="603855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latin typeface="Sniglet" panose="020B0604020202020204" charset="0"/>
              </a:rPr>
              <a:t>Sistema de envío de mails corporativo</a:t>
            </a:r>
            <a:endParaRPr lang="es-MX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50013"/>
            <a:ext cx="7020900" cy="3394312"/>
          </a:xfrm>
        </p:spPr>
        <p:txBody>
          <a:bodyPr/>
          <a:lstStyle/>
          <a:p>
            <a:r>
              <a:rPr lang="es-MX" b="1" dirty="0"/>
              <a:t>Estrategias: </a:t>
            </a:r>
          </a:p>
          <a:p>
            <a:pPr>
              <a:buNone/>
            </a:pPr>
            <a:endParaRPr lang="es-MX" dirty="0"/>
          </a:p>
          <a:p>
            <a:pPr algn="just">
              <a:buNone/>
            </a:pPr>
            <a:r>
              <a:rPr lang="es-MX" dirty="0" smtClean="0"/>
              <a:t>	</a:t>
            </a:r>
            <a:r>
              <a:rPr lang="es-MX" sz="2000" dirty="0" smtClean="0"/>
              <a:t>1- </a:t>
            </a:r>
            <a:r>
              <a:rPr lang="es-MX" sz="2000" dirty="0"/>
              <a:t>Clase abstracta con un método de </a:t>
            </a:r>
            <a:r>
              <a:rPr lang="es-MX" sz="2000" dirty="0" smtClean="0"/>
              <a:t>fabricación 	para </a:t>
            </a:r>
            <a:r>
              <a:rPr lang="es-MX" sz="2000" dirty="0"/>
              <a:t>cada </a:t>
            </a:r>
            <a:r>
              <a:rPr lang="es-MX" sz="2000" dirty="0" smtClean="0"/>
              <a:t>componente.</a:t>
            </a:r>
          </a:p>
          <a:p>
            <a:pPr>
              <a:buNone/>
            </a:pPr>
            <a:r>
              <a:rPr lang="es-MX" sz="2000" dirty="0" smtClean="0"/>
              <a:t> </a:t>
            </a: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	2- </a:t>
            </a:r>
            <a:r>
              <a:rPr lang="es-MX" sz="2000" dirty="0"/>
              <a:t>El cliente crea componentes a través de </a:t>
            </a:r>
            <a:r>
              <a:rPr lang="es-MX" sz="2000" dirty="0" smtClean="0"/>
              <a:t>la       	fábrica abstracta</a:t>
            </a:r>
            <a:r>
              <a:rPr lang="es-MX" dirty="0" smtClean="0"/>
              <a:t>.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799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587" t="19309" r="45109" b="14572"/>
          <a:stretch/>
        </p:blipFill>
        <p:spPr>
          <a:xfrm>
            <a:off x="2110903" y="486383"/>
            <a:ext cx="4878914" cy="3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30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7609" t="24335" r="40326" b="25592"/>
          <a:stretch/>
        </p:blipFill>
        <p:spPr>
          <a:xfrm>
            <a:off x="1916349" y="461207"/>
            <a:ext cx="5394620" cy="38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3599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1100652"/>
            <a:ext cx="7020900" cy="3043673"/>
          </a:xfrm>
        </p:spPr>
        <p:txBody>
          <a:bodyPr/>
          <a:lstStyle/>
          <a:p>
            <a:pPr lvl="0" algn="just"/>
            <a:r>
              <a:rPr lang="es-MX" b="1" dirty="0" smtClean="0">
                <a:solidFill>
                  <a:schemeClr val="tx1"/>
                </a:solidFill>
              </a:rPr>
              <a:t>Sinopsis</a:t>
            </a:r>
            <a:r>
              <a:rPr lang="es-MX" b="1" dirty="0" smtClean="0"/>
              <a:t>: 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Interfaz 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unificada a un conjunto de interfaces en un subsistema. Define una interfaz de nivel superior que hace que el subsistema sea más fácil de usar.</a:t>
            </a:r>
            <a:r>
              <a:rPr lang="es-MX" sz="2000" dirty="0">
                <a:solidFill>
                  <a:schemeClr val="tx1"/>
                </a:solidFill>
                <a:latin typeface="Sniglet" panose="020B0604020202020204" charset="0"/>
              </a:rPr>
              <a:t> </a:t>
            </a:r>
            <a:endParaRPr lang="es-MX" sz="2000" dirty="0" smtClean="0">
              <a:solidFill>
                <a:schemeClr val="tx1"/>
              </a:solidFill>
              <a:latin typeface="Sniglet" panose="020B0604020202020204" charset="0"/>
            </a:endParaRPr>
          </a:p>
          <a:p>
            <a:pPr lvl="0" algn="just"/>
            <a:endParaRPr lang="es-MX" sz="2000" dirty="0">
              <a:solidFill>
                <a:schemeClr val="tx1"/>
              </a:solidFill>
              <a:latin typeface="Sniglet" panose="020B0604020202020204" charset="0"/>
            </a:endParaRPr>
          </a:p>
          <a:p>
            <a:pPr algn="just"/>
            <a:r>
              <a:rPr lang="es-MX" b="1" dirty="0" smtClean="0">
                <a:solidFill>
                  <a:schemeClr val="tx1"/>
                </a:solidFill>
                <a:latin typeface="Sniglet" panose="020B0604020202020204" charset="0"/>
              </a:rPr>
              <a:t>Contexto: </a:t>
            </a:r>
            <a:r>
              <a:rPr lang="es-MX" sz="2000" dirty="0">
                <a:solidFill>
                  <a:schemeClr val="tx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Simplificar el acceso a un conjunto de clases proporcionando una única clase que todos utilizan para comunicarse con dicho conjunto de clases</a:t>
            </a:r>
            <a:r>
              <a:rPr lang="es-MX" sz="2000" dirty="0" smtClean="0">
                <a:solidFill>
                  <a:schemeClr val="tx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. Reducir </a:t>
            </a:r>
            <a:r>
              <a:rPr lang="es-MX" sz="2000" dirty="0">
                <a:solidFill>
                  <a:schemeClr val="tx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la complejidad y minimizar dependencias.</a:t>
            </a:r>
            <a:r>
              <a:rPr lang="es-MX" sz="2000" dirty="0">
                <a:solidFill>
                  <a:schemeClr val="tx1"/>
                </a:solidFill>
                <a:latin typeface="Sniglet" panose="020B0604020202020204" charset="0"/>
              </a:rPr>
              <a:t> </a:t>
            </a:r>
          </a:p>
          <a:p>
            <a:pPr lvl="0" algn="just"/>
            <a:endParaRPr lang="es-MX" b="1" dirty="0">
              <a:solidFill>
                <a:schemeClr val="tx1"/>
              </a:solidFill>
              <a:latin typeface="Sniglet" panose="020B0604020202020204" charset="0"/>
            </a:endParaRPr>
          </a:p>
          <a:p>
            <a:pPr algn="just">
              <a:buNone/>
            </a:pPr>
            <a:endParaRPr lang="es-MX" sz="2000" dirty="0">
              <a:latin typeface="Sniglet" panose="020B0604020202020204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002850" y="654882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1049500" y="654882"/>
            <a:ext cx="3469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2A95B7"/>
              </a:buClr>
              <a:buSzPct val="100000"/>
            </a:pPr>
            <a:r>
              <a:rPr lang="es-MX" sz="3200" b="1" dirty="0" err="1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Sniglet"/>
              </a:rPr>
              <a:t>Facade</a:t>
            </a:r>
            <a:r>
              <a:rPr lang="es-MX" sz="32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Sniglet"/>
              </a:rPr>
              <a:t> o Fachada</a:t>
            </a:r>
            <a:endParaRPr lang="es-MX" sz="3200" b="1" dirty="0">
              <a:solidFill>
                <a:srgbClr val="2A95B7"/>
              </a:solidFill>
              <a:latin typeface="Sniglet" panose="020B0604020202020204" charset="0"/>
              <a:ea typeface="Patrick Hand SC"/>
              <a:cs typeface="Patrick Hand SC"/>
              <a:sym typeface="Sniglet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479634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23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30045" y="668940"/>
            <a:ext cx="7020900" cy="2706900"/>
          </a:xfrm>
        </p:spPr>
        <p:txBody>
          <a:bodyPr/>
          <a:lstStyle/>
          <a:p>
            <a:pPr lvl="0"/>
            <a:r>
              <a:rPr lang="es-MX" b="1" dirty="0" smtClean="0"/>
              <a:t>Causas: </a:t>
            </a:r>
          </a:p>
          <a:p>
            <a:pPr lvl="0">
              <a:buNone/>
            </a:pPr>
            <a:r>
              <a:rPr lang="es-MX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_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Reducir la 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complejidad. </a:t>
            </a:r>
            <a:endParaRPr lang="es-ES" sz="2000" dirty="0" smtClean="0">
              <a:solidFill>
                <a:srgbClr val="212121"/>
              </a:solidFill>
              <a:latin typeface="Sniglet" panose="020B060402020202020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>
              <a:buNone/>
            </a:pPr>
            <a:endParaRPr lang="es-ES" sz="2000" dirty="0" smtClean="0">
              <a:solidFill>
                <a:srgbClr val="212121"/>
              </a:solidFill>
              <a:latin typeface="Sniglet" panose="020B060402020202020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>
              <a:buNone/>
            </a:pP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_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Un 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diseño común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</a:p>
          <a:p>
            <a:pPr lvl="0">
              <a:buNone/>
            </a:pPr>
            <a:endParaRPr lang="es-ES" sz="2000" dirty="0" smtClean="0">
              <a:solidFill>
                <a:srgbClr val="212121"/>
              </a:solidFill>
              <a:latin typeface="Sniglet" panose="020B060402020202020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>
              <a:buNone/>
            </a:pP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_Minimizar 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la comunicación y las dependencias entre subsistemas. </a:t>
            </a:r>
            <a:endParaRPr lang="es-MX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79634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837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1951" y="717578"/>
            <a:ext cx="7020900" cy="2706900"/>
          </a:xfrm>
        </p:spPr>
        <p:txBody>
          <a:bodyPr/>
          <a:lstStyle/>
          <a:p>
            <a:r>
              <a:rPr lang="es-MX" b="1" dirty="0" smtClean="0"/>
              <a:t>Solución:</a:t>
            </a:r>
            <a:endParaRPr lang="es-MX" b="1" dirty="0"/>
          </a:p>
          <a:p>
            <a:r>
              <a:rPr lang="es-MX" b="1" dirty="0" smtClean="0"/>
              <a:t>Estructura:</a:t>
            </a:r>
            <a:endParaRPr lang="es-MX" b="1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60" y="1566963"/>
            <a:ext cx="6027852" cy="2538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44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29574"/>
            <a:ext cx="7020900" cy="3414751"/>
          </a:xfrm>
        </p:spPr>
        <p:txBody>
          <a:bodyPr/>
          <a:lstStyle/>
          <a:p>
            <a:r>
              <a:rPr lang="es-MX" b="1" dirty="0" smtClean="0"/>
              <a:t>Participantes:</a:t>
            </a:r>
          </a:p>
          <a:p>
            <a:pPr lvl="0" algn="just">
              <a:buNone/>
            </a:pP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_</a:t>
            </a:r>
            <a:r>
              <a:rPr lang="es-ES" sz="2000" dirty="0" err="1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Facade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s-ES" sz="2000" dirty="0" err="1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Compiler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)Sabe 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qué clases de subsistema son responsables de una solicitud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</a:p>
          <a:p>
            <a:pPr lvl="0" algn="just">
              <a:buNone/>
            </a:pP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Delega 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las solicitudes de cliente a objetos de subsistema 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apropiados.</a:t>
            </a:r>
          </a:p>
          <a:p>
            <a:pPr lvl="0" algn="just">
              <a:buNone/>
            </a:pPr>
            <a:endParaRPr lang="es-ES" sz="2000" dirty="0" smtClean="0">
              <a:solidFill>
                <a:srgbClr val="212121"/>
              </a:solidFill>
              <a:latin typeface="Sniglet" panose="020B060402020202020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 algn="just">
              <a:buNone/>
            </a:pP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_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Clases 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de subsistema (Scanner, </a:t>
            </a:r>
            <a:r>
              <a:rPr lang="es-ES" sz="2000" dirty="0" err="1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Parser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s-ES" sz="2000" dirty="0" err="1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ProgramNode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, etc.)Implementar la funcionalidad del </a:t>
            </a:r>
            <a:r>
              <a:rPr lang="es-ES" sz="2000" dirty="0" err="1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subsistema.Manejar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 el trabajo asignado por el 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objeto</a:t>
            </a:r>
            <a:endParaRPr lang="es-MX" b="1" dirty="0" smtClean="0"/>
          </a:p>
          <a:p>
            <a:pPr lvl="0" algn="just">
              <a:buNone/>
            </a:pPr>
            <a:endParaRPr lang="es-MX" sz="2000" b="1" dirty="0" smtClean="0">
              <a:latin typeface="Sniglet" panose="020B0604020202020204" charset="0"/>
            </a:endParaRPr>
          </a:p>
          <a:p>
            <a:endParaRPr lang="es-MX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79634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79634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2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64675" y="668940"/>
            <a:ext cx="7020900" cy="2706900"/>
          </a:xfrm>
        </p:spPr>
        <p:txBody>
          <a:bodyPr/>
          <a:lstStyle/>
          <a:p>
            <a:r>
              <a:rPr lang="es-MX" b="1" dirty="0" smtClean="0"/>
              <a:t>Colaboradores:</a:t>
            </a:r>
          </a:p>
          <a:p>
            <a:pPr lvl="0" algn="just">
              <a:buNone/>
            </a:pP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_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Los 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clientes que utilizan la fachada no tienen que acceder a sus objetos del 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subsistema directamente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s-MX" sz="2000" dirty="0">
                <a:solidFill>
                  <a:schemeClr val="tx1"/>
                </a:solidFill>
                <a:latin typeface="Sniglet" panose="020B0604020202020204" charset="0"/>
              </a:rPr>
              <a:t> </a:t>
            </a:r>
          </a:p>
          <a:p>
            <a:pPr algn="just"/>
            <a:endParaRPr lang="es-MX" b="1" dirty="0" smtClean="0">
              <a:latin typeface="Sniglet" panose="020B0604020202020204" charset="0"/>
            </a:endParaRPr>
          </a:p>
          <a:p>
            <a:pPr algn="just"/>
            <a:endParaRPr lang="es-MX" b="1" dirty="0">
              <a:latin typeface="Sniglet" panose="020B060402020202020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79634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9214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64675" y="668940"/>
            <a:ext cx="7020900" cy="2706900"/>
          </a:xfrm>
        </p:spPr>
        <p:txBody>
          <a:bodyPr/>
          <a:lstStyle/>
          <a:p>
            <a:r>
              <a:rPr lang="es-MX" b="1" dirty="0" smtClean="0"/>
              <a:t>Consecuencias:</a:t>
            </a:r>
          </a:p>
          <a:p>
            <a:pPr lvl="0" algn="just">
              <a:buNone/>
            </a:pP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_Protege a los clientes de los componentes del subsistema.</a:t>
            </a:r>
          </a:p>
          <a:p>
            <a:pPr lvl="0" algn="just">
              <a:buNone/>
            </a:pPr>
            <a:endParaRPr lang="es-ES" sz="2000" dirty="0" smtClean="0">
              <a:solidFill>
                <a:srgbClr val="212121"/>
              </a:solidFill>
              <a:latin typeface="Sniglet" panose="020B060402020202020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 algn="just">
              <a:buNone/>
            </a:pP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cs typeface="Courier New" panose="02070309020205020404" pitchFamily="49" charset="0"/>
              </a:rPr>
              <a:t>_Promueve el acoplamiento débil entre el </a:t>
            </a:r>
            <a:r>
              <a:rPr lang="es-ES" sz="2000" dirty="0" err="1" smtClean="0">
                <a:solidFill>
                  <a:srgbClr val="212121"/>
                </a:solidFill>
                <a:latin typeface="Sniglet" panose="020B0604020202020204" charset="0"/>
                <a:cs typeface="Courier New" panose="02070309020205020404" pitchFamily="49" charset="0"/>
              </a:rPr>
              <a:t>subsitema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cs typeface="Courier New" panose="02070309020205020404" pitchFamily="49" charset="0"/>
              </a:rPr>
              <a:t> y sus clientes.</a:t>
            </a:r>
          </a:p>
          <a:p>
            <a:pPr lvl="0" algn="just">
              <a:buNone/>
            </a:pPr>
            <a:endParaRPr lang="es-ES" sz="2000" dirty="0" smtClean="0">
              <a:solidFill>
                <a:srgbClr val="212121"/>
              </a:solidFill>
              <a:latin typeface="Sniglet" panose="020B0604020202020204" charset="0"/>
              <a:cs typeface="Courier New" panose="02070309020205020404" pitchFamily="49" charset="0"/>
            </a:endParaRPr>
          </a:p>
          <a:p>
            <a:pPr lvl="0" algn="just">
              <a:buNone/>
            </a:pP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cs typeface="Courier New" panose="02070309020205020404" pitchFamily="49" charset="0"/>
              </a:rPr>
              <a:t>_No impide que las aplicaciones utilicen clases de subsistema.</a:t>
            </a:r>
            <a:endParaRPr lang="es-MX" dirty="0" smtClean="0">
              <a:latin typeface="Sniglet" panose="020B0604020202020204" charset="0"/>
            </a:endParaRPr>
          </a:p>
          <a:p>
            <a:pPr algn="just"/>
            <a:endParaRPr lang="es-MX" b="1" dirty="0">
              <a:latin typeface="Sniglet" panose="020B060402020202020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79634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128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56511" y="724503"/>
            <a:ext cx="7020900" cy="2706900"/>
          </a:xfrm>
        </p:spPr>
        <p:txBody>
          <a:bodyPr/>
          <a:lstStyle/>
          <a:p>
            <a:r>
              <a:rPr lang="es-MX" b="1" dirty="0" smtClean="0"/>
              <a:t>Implementación:</a:t>
            </a:r>
          </a:p>
          <a:p>
            <a:r>
              <a:rPr lang="es-MX" sz="2000" dirty="0" smtClean="0"/>
              <a:t>_Reducción del acoplamiento cliente-subsistema.</a:t>
            </a:r>
          </a:p>
          <a:p>
            <a:endParaRPr lang="es-MX" sz="2000" dirty="0"/>
          </a:p>
          <a:p>
            <a:r>
              <a:rPr lang="es-MX" sz="2000" dirty="0" smtClean="0"/>
              <a:t>_Clases públicas y privadas del subsistema.</a:t>
            </a:r>
          </a:p>
          <a:p>
            <a:endParaRPr lang="es-MX" sz="2000" dirty="0"/>
          </a:p>
          <a:p>
            <a:endParaRPr lang="es-MX" sz="2000" dirty="0" smtClean="0"/>
          </a:p>
          <a:p>
            <a:endParaRPr lang="es-MX" sz="2000" dirty="0" smtClean="0"/>
          </a:p>
        </p:txBody>
      </p:sp>
    </p:spTree>
    <p:extLst>
      <p:ext uri="{BB962C8B-B14F-4D97-AF65-F5344CB8AC3E}">
        <p14:creationId xmlns:p14="http://schemas.microsoft.com/office/powerpoint/2010/main" val="1197459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00862" y="707850"/>
            <a:ext cx="7020900" cy="2706900"/>
          </a:xfrm>
        </p:spPr>
        <p:txBody>
          <a:bodyPr/>
          <a:lstStyle/>
          <a:p>
            <a:r>
              <a:rPr lang="es-MX" dirty="0" smtClean="0"/>
              <a:t>Problema:</a:t>
            </a:r>
          </a:p>
          <a:p>
            <a:pPr algn="just">
              <a:buNone/>
            </a:pPr>
            <a:r>
              <a:rPr lang="es-MX" sz="2000" dirty="0" smtClean="0"/>
              <a:t>-Un </a:t>
            </a:r>
            <a:r>
              <a:rPr lang="es-MX" sz="2000" dirty="0"/>
              <a:t>cliente necesita conectarse a una impresora pero desconoce el nombre de la </a:t>
            </a:r>
            <a:r>
              <a:rPr lang="es-MX" sz="2000" dirty="0" smtClean="0"/>
              <a:t>impresora </a:t>
            </a:r>
            <a:r>
              <a:rPr lang="es-MX" sz="2000" dirty="0"/>
              <a:t>y la configuración de la </a:t>
            </a:r>
            <a:r>
              <a:rPr lang="es-MX" sz="2000" dirty="0" smtClean="0"/>
              <a:t>misma, solo </a:t>
            </a:r>
            <a:r>
              <a:rPr lang="es-MX" sz="2000" dirty="0"/>
              <a:t>sabe el texto que la envía a la misma que se debe imprimir, el cliente (como todo cliente/usuario) al meter manos en este dispositivo puede ocasionar problemas graves.</a:t>
            </a:r>
            <a:br>
              <a:rPr lang="es-MX" sz="2000" dirty="0"/>
            </a:br>
            <a:r>
              <a:rPr lang="es-MX" sz="2000" dirty="0"/>
              <a:t/>
            </a:r>
            <a:br>
              <a:rPr lang="es-MX" sz="2000" dirty="0"/>
            </a:b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308688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08917"/>
            <a:ext cx="7020900" cy="3435408"/>
          </a:xfrm>
        </p:spPr>
        <p:txBody>
          <a:bodyPr/>
          <a:lstStyle/>
          <a:p>
            <a:r>
              <a:rPr lang="es-MX" b="1" dirty="0"/>
              <a:t>Consecuencias: </a:t>
            </a:r>
            <a:endParaRPr lang="es-MX" dirty="0"/>
          </a:p>
          <a:p>
            <a:pPr algn="just">
              <a:buNone/>
            </a:pPr>
            <a:r>
              <a:rPr lang="es-MX" dirty="0"/>
              <a:t>	</a:t>
            </a:r>
            <a:r>
              <a:rPr lang="es-MX" sz="2000" dirty="0"/>
              <a:t>-</a:t>
            </a:r>
            <a:r>
              <a:rPr lang="es-MX" sz="2000" dirty="0" smtClean="0"/>
              <a:t>Aísla </a:t>
            </a:r>
            <a:r>
              <a:rPr lang="es-MX" sz="2000" dirty="0"/>
              <a:t>clases concretas (no </a:t>
            </a:r>
            <a:r>
              <a:rPr lang="es-MX" sz="2000" dirty="0" smtClean="0"/>
              <a:t>aparecen en </a:t>
            </a:r>
            <a:r>
              <a:rPr lang="es-MX" sz="2000" dirty="0"/>
              <a:t>el </a:t>
            </a:r>
            <a:r>
              <a:rPr lang="es-MX" sz="2000" dirty="0" smtClean="0"/>
              <a:t>	código </a:t>
            </a:r>
            <a:r>
              <a:rPr lang="es-MX" sz="2000" dirty="0"/>
              <a:t>del cliente</a:t>
            </a:r>
            <a:r>
              <a:rPr lang="es-MX" sz="2000" dirty="0" smtClean="0"/>
              <a:t>).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	-Facilita </a:t>
            </a:r>
            <a:r>
              <a:rPr lang="es-MX" sz="2000" dirty="0"/>
              <a:t>el intercambio de familias de </a:t>
            </a:r>
            <a:r>
              <a:rPr lang="es-MX" sz="2000" dirty="0" smtClean="0"/>
              <a:t>productos. 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	-Simplifica </a:t>
            </a:r>
            <a:r>
              <a:rPr lang="es-MX" sz="2000" dirty="0"/>
              <a:t>consistencia entre </a:t>
            </a:r>
            <a:r>
              <a:rPr lang="es-MX" sz="2000" dirty="0" smtClean="0"/>
              <a:t>productos.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	-Difícil </a:t>
            </a:r>
            <a:r>
              <a:rPr lang="es-MX" sz="2000" dirty="0"/>
              <a:t>añadir nuevas clases de </a:t>
            </a:r>
            <a:r>
              <a:rPr lang="es-MX" sz="2000" dirty="0" smtClean="0"/>
              <a:t>productos. 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58404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72444" y="425748"/>
            <a:ext cx="7020900" cy="2706900"/>
          </a:xfrm>
        </p:spPr>
        <p:txBody>
          <a:bodyPr/>
          <a:lstStyle/>
          <a:p>
            <a:r>
              <a:rPr lang="es-MX" b="1" dirty="0" smtClean="0"/>
              <a:t>Código:</a:t>
            </a:r>
          </a:p>
          <a:p>
            <a:endParaRPr lang="es-MX" sz="1800" dirty="0" smtClean="0"/>
          </a:p>
          <a:p>
            <a:endParaRPr lang="es-MX" sz="1800" dirty="0"/>
          </a:p>
          <a:p>
            <a:endParaRPr lang="es-MX" sz="1800" dirty="0" smtClean="0"/>
          </a:p>
          <a:p>
            <a:endParaRPr lang="es-MX" sz="1800" dirty="0"/>
          </a:p>
          <a:p>
            <a:endParaRPr lang="es-MX" sz="1800" dirty="0" smtClean="0"/>
          </a:p>
          <a:p>
            <a:endParaRPr lang="es-MX" sz="1800" dirty="0"/>
          </a:p>
          <a:p>
            <a:r>
              <a:rPr lang="es-MX" sz="1800" dirty="0" smtClean="0"/>
              <a:t>Impresora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60" y="860035"/>
            <a:ext cx="3492230" cy="3466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90" y="860035"/>
            <a:ext cx="2976663" cy="20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0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7398" y="639757"/>
            <a:ext cx="7020900" cy="2706900"/>
          </a:xfrm>
        </p:spPr>
        <p:txBody>
          <a:bodyPr/>
          <a:lstStyle/>
          <a:p>
            <a:r>
              <a:rPr lang="es-MX" sz="1800" b="1" dirty="0" err="1" smtClean="0"/>
              <a:t>FacadeCentral</a:t>
            </a:r>
            <a:endParaRPr lang="es-MX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64" y="999922"/>
            <a:ext cx="3340033" cy="30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9577" y="571664"/>
            <a:ext cx="2530279" cy="585928"/>
          </a:xfrm>
        </p:spPr>
        <p:txBody>
          <a:bodyPr/>
          <a:lstStyle/>
          <a:p>
            <a:r>
              <a:rPr lang="es-MX" sz="1800" b="1" dirty="0" err="1" smtClean="0"/>
              <a:t>ClienteMain</a:t>
            </a:r>
            <a:endParaRPr lang="es-MX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71" y="969219"/>
            <a:ext cx="3533775" cy="343741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86558" y="1598330"/>
            <a:ext cx="243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MX" sz="1600" dirty="0">
                <a:latin typeface="Sniglet" panose="020B0604020202020204" charset="0"/>
                <a:ea typeface="Times New Roman" panose="02020603050405020304" pitchFamily="18" charset="0"/>
                <a:cs typeface="Arial" panose="020B0604020202020204" pitchFamily="34" charset="0"/>
              </a:rPr>
              <a:t>En este ejemplo vemos como el cliente desconoce como se imprime el nombre de la impresora y la existencia de la misma solo ve lo que deseamos  el "imprimir".</a:t>
            </a:r>
            <a:r>
              <a:rPr lang="es-MX" sz="1600" dirty="0">
                <a:solidFill>
                  <a:schemeClr val="tx1"/>
                </a:solidFill>
                <a:latin typeface="Sniglet" panose="020B0604020202020204" charset="0"/>
              </a:rPr>
              <a:t> </a:t>
            </a:r>
          </a:p>
          <a:p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71585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0590" y="698123"/>
            <a:ext cx="7020900" cy="2706900"/>
          </a:xfrm>
        </p:spPr>
        <p:txBody>
          <a:bodyPr/>
          <a:lstStyle/>
          <a:p>
            <a:r>
              <a:rPr lang="es-MX" dirty="0" smtClean="0"/>
              <a:t>Patrones relacionados:</a:t>
            </a:r>
          </a:p>
          <a:p>
            <a:r>
              <a:rPr lang="es-MX" dirty="0" smtClean="0"/>
              <a:t>_</a:t>
            </a:r>
            <a:r>
              <a:rPr lang="es-MX" dirty="0" err="1" smtClean="0"/>
              <a:t>Abstract</a:t>
            </a:r>
            <a:r>
              <a:rPr lang="es-MX" dirty="0" smtClean="0"/>
              <a:t> Factory</a:t>
            </a:r>
          </a:p>
          <a:p>
            <a:r>
              <a:rPr lang="es-MX" dirty="0" smtClean="0"/>
              <a:t>_Mediador</a:t>
            </a:r>
          </a:p>
          <a:p>
            <a:endParaRPr lang="es-MX" dirty="0"/>
          </a:p>
          <a:p>
            <a:pPr algn="ctr">
              <a:buNone/>
            </a:pPr>
            <a:r>
              <a:rPr lang="es-MX" dirty="0" smtClean="0"/>
              <a:t>“Normalmente </a:t>
            </a:r>
            <a:r>
              <a:rPr lang="es-MX" dirty="0"/>
              <a:t>sólo se requiere un </a:t>
            </a:r>
            <a:r>
              <a:rPr lang="es-MX" dirty="0" smtClean="0"/>
              <a:t>objeto de </a:t>
            </a:r>
            <a:r>
              <a:rPr lang="es-MX" dirty="0" err="1" smtClean="0"/>
              <a:t>facade</a:t>
            </a:r>
            <a:r>
              <a:rPr lang="es-MX" dirty="0" smtClean="0"/>
              <a:t>, así </a:t>
            </a:r>
            <a:r>
              <a:rPr lang="es-MX" dirty="0"/>
              <a:t>los objetos de </a:t>
            </a:r>
            <a:r>
              <a:rPr lang="es-MX" dirty="0" err="1" smtClean="0"/>
              <a:t>facade</a:t>
            </a:r>
            <a:r>
              <a:rPr lang="es-MX" dirty="0" smtClean="0"/>
              <a:t> </a:t>
            </a:r>
            <a:r>
              <a:rPr lang="es-MX" dirty="0"/>
              <a:t>son</a:t>
            </a:r>
          </a:p>
          <a:p>
            <a:pPr algn="ctr">
              <a:buNone/>
            </a:pPr>
            <a:r>
              <a:rPr lang="es-MX" dirty="0" err="1" smtClean="0"/>
              <a:t>Singletons</a:t>
            </a:r>
            <a:r>
              <a:rPr lang="es-MX" dirty="0" smtClean="0"/>
              <a:t>”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1581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160456" y="654882"/>
            <a:ext cx="4339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2A95B7"/>
              </a:buClr>
              <a:buSzPct val="100000"/>
            </a:pPr>
            <a:r>
              <a:rPr lang="es-MX" sz="3200" b="1" dirty="0" err="1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</a:rPr>
              <a:t>Flyweight</a:t>
            </a:r>
            <a:r>
              <a:rPr lang="es-MX" sz="3200" b="1" dirty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</a:rPr>
              <a:t> o Peso Ligero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1002850" y="654882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1002850" y="1239657"/>
            <a:ext cx="7020900" cy="2706900"/>
          </a:xfrm>
        </p:spPr>
        <p:txBody>
          <a:bodyPr/>
          <a:lstStyle/>
          <a:p>
            <a:pPr algn="just"/>
            <a:r>
              <a:rPr lang="es-MX" b="1" dirty="0" smtClean="0"/>
              <a:t>Sinopsis: </a:t>
            </a:r>
            <a:r>
              <a:rPr lang="es-MX" sz="2000" dirty="0"/>
              <a:t>Compartir una parte común del estado de un objeto para hacer más eficiente la gestión de un </a:t>
            </a:r>
            <a:r>
              <a:rPr lang="es-MX" sz="2000" dirty="0" smtClean="0"/>
              <a:t>número elevado </a:t>
            </a:r>
            <a:r>
              <a:rPr lang="es-MX" sz="2000" dirty="0"/>
              <a:t>de objetos</a:t>
            </a:r>
            <a:r>
              <a:rPr lang="es-MX" sz="2000" dirty="0" smtClean="0"/>
              <a:t>.</a:t>
            </a:r>
          </a:p>
          <a:p>
            <a:pPr>
              <a:buNone/>
            </a:pPr>
            <a:endParaRPr lang="es-MX" b="1" dirty="0" smtClean="0"/>
          </a:p>
          <a:p>
            <a:pPr algn="just"/>
            <a:r>
              <a:rPr lang="es-MX" b="1" dirty="0" smtClean="0"/>
              <a:t>Contexto: </a:t>
            </a:r>
            <a:r>
              <a:rPr lang="es-MX" sz="2000" dirty="0"/>
              <a:t>P</a:t>
            </a:r>
            <a:r>
              <a:rPr lang="es-MX" sz="2000" dirty="0" smtClean="0"/>
              <a:t>ermite </a:t>
            </a:r>
            <a:r>
              <a:rPr lang="es-MX" sz="2000" dirty="0"/>
              <a:t>compartir objetos ligeros, para hacer el programa más liviano. Los objetos pueden compartir</a:t>
            </a:r>
          </a:p>
          <a:p>
            <a:pPr algn="just">
              <a:buNone/>
            </a:pPr>
            <a:r>
              <a:rPr lang="es-MX" sz="2000" dirty="0"/>
              <a:t>estados intrínsecos que no dependen del contexto, pero no pueden compartir los estados extrínsecos</a:t>
            </a:r>
          </a:p>
          <a:p>
            <a:pPr algn="just">
              <a:buNone/>
            </a:pPr>
            <a:r>
              <a:rPr lang="es-MX" sz="2000" dirty="0"/>
              <a:t>que dependen del contexto.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299167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19847"/>
            <a:ext cx="7020900" cy="3424478"/>
          </a:xfrm>
        </p:spPr>
        <p:txBody>
          <a:bodyPr/>
          <a:lstStyle/>
          <a:p>
            <a:r>
              <a:rPr lang="es-MX" b="1" dirty="0" smtClean="0"/>
              <a:t>Causas: </a:t>
            </a:r>
          </a:p>
          <a:p>
            <a:pPr>
              <a:buNone/>
            </a:pPr>
            <a:r>
              <a:rPr lang="es-MX" sz="2000" dirty="0" smtClean="0"/>
              <a:t>_Se </a:t>
            </a:r>
            <a:r>
              <a:rPr lang="es-MX" sz="2000" dirty="0"/>
              <a:t>necesita eliminar o reducir la redundancia cuando se tiene gran cantidad de objetos que </a:t>
            </a:r>
            <a:r>
              <a:rPr lang="es-MX" sz="2000" dirty="0" smtClean="0"/>
              <a:t>comparten bastante </a:t>
            </a:r>
            <a:r>
              <a:rPr lang="es-MX" sz="2000" dirty="0"/>
              <a:t>información</a:t>
            </a:r>
            <a:r>
              <a:rPr lang="es-MX" sz="2000" dirty="0" smtClean="0"/>
              <a:t>.</a:t>
            </a:r>
          </a:p>
          <a:p>
            <a:pPr>
              <a:buNone/>
            </a:pPr>
            <a:endParaRPr lang="es-MX" sz="2000" dirty="0"/>
          </a:p>
          <a:p>
            <a:pPr>
              <a:buNone/>
            </a:pPr>
            <a:r>
              <a:rPr lang="es-MX" sz="2000" dirty="0" smtClean="0"/>
              <a:t>_Nuestro </a:t>
            </a:r>
            <a:r>
              <a:rPr lang="es-MX" sz="2000" dirty="0"/>
              <a:t>soporte tiene memoria limitada y esta necesita ser aprovechada óptimamente</a:t>
            </a:r>
            <a:r>
              <a:rPr lang="es-MX" sz="2000" dirty="0" smtClean="0"/>
              <a:t>.</a:t>
            </a:r>
          </a:p>
          <a:p>
            <a:pPr>
              <a:buNone/>
            </a:pPr>
            <a:endParaRPr lang="es-MX" sz="2000" dirty="0"/>
          </a:p>
          <a:p>
            <a:pPr>
              <a:buNone/>
            </a:pPr>
            <a:r>
              <a:rPr lang="es-MX" sz="2000" dirty="0" smtClean="0"/>
              <a:t>_La </a:t>
            </a:r>
            <a:r>
              <a:rPr lang="es-MX" sz="2000" dirty="0"/>
              <a:t>identidad propia de los objetos es irrelevante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4703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84130" y="659212"/>
            <a:ext cx="7020900" cy="2706900"/>
          </a:xfrm>
        </p:spPr>
        <p:txBody>
          <a:bodyPr/>
          <a:lstStyle/>
          <a:p>
            <a:r>
              <a:rPr lang="es-MX" b="1" dirty="0" smtClean="0"/>
              <a:t>Solución:</a:t>
            </a:r>
          </a:p>
          <a:p>
            <a:r>
              <a:rPr lang="es-MX" b="1" dirty="0" smtClean="0"/>
              <a:t>Estructura: 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11" y="659212"/>
            <a:ext cx="5350524" cy="326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32767" y="447473"/>
            <a:ext cx="7316288" cy="3424478"/>
          </a:xfrm>
        </p:spPr>
        <p:txBody>
          <a:bodyPr/>
          <a:lstStyle/>
          <a:p>
            <a:r>
              <a:rPr lang="es-MX" b="1" dirty="0" smtClean="0"/>
              <a:t>Participantes:</a:t>
            </a:r>
          </a:p>
          <a:p>
            <a:pPr algn="just">
              <a:buNone/>
            </a:pPr>
            <a:r>
              <a:rPr lang="es-MX" sz="1800" dirty="0" smtClean="0"/>
              <a:t>_</a:t>
            </a:r>
            <a:r>
              <a:rPr lang="es-MX" sz="1800" dirty="0" err="1" smtClean="0"/>
              <a:t>Client</a:t>
            </a:r>
            <a:r>
              <a:rPr lang="es-MX" sz="1800" dirty="0"/>
              <a:t>: </a:t>
            </a:r>
            <a:r>
              <a:rPr lang="es-MX" sz="1800" dirty="0" smtClean="0"/>
              <a:t>Establece </a:t>
            </a:r>
            <a:r>
              <a:rPr lang="es-MX" sz="1800" dirty="0"/>
              <a:t>los estados extrínsecos de los objetos</a:t>
            </a:r>
            <a:r>
              <a:rPr lang="es-MX" sz="1800" dirty="0" smtClean="0"/>
              <a:t>.</a:t>
            </a:r>
          </a:p>
          <a:p>
            <a:pPr algn="just">
              <a:buNone/>
            </a:pPr>
            <a:endParaRPr lang="es-MX" sz="1800" dirty="0"/>
          </a:p>
          <a:p>
            <a:pPr algn="just">
              <a:buNone/>
            </a:pPr>
            <a:r>
              <a:rPr lang="es-MX" sz="1800" dirty="0" smtClean="0"/>
              <a:t>_</a:t>
            </a:r>
            <a:r>
              <a:rPr lang="es-MX" sz="1800" dirty="0" err="1" smtClean="0"/>
              <a:t>FlyweightFactory</a:t>
            </a:r>
            <a:r>
              <a:rPr lang="es-MX" sz="1800" dirty="0"/>
              <a:t>: Crea y maneja </a:t>
            </a:r>
            <a:r>
              <a:rPr lang="es-MX" sz="1800" dirty="0" smtClean="0"/>
              <a:t>objetos.</a:t>
            </a:r>
          </a:p>
          <a:p>
            <a:pPr algn="just">
              <a:buNone/>
            </a:pPr>
            <a:endParaRPr lang="es-MX" sz="1800" dirty="0"/>
          </a:p>
          <a:p>
            <a:pPr algn="just">
              <a:buNone/>
            </a:pPr>
            <a:r>
              <a:rPr lang="es-MX" sz="1800" dirty="0" smtClean="0"/>
              <a:t>_</a:t>
            </a:r>
            <a:r>
              <a:rPr lang="es-MX" sz="1800" dirty="0" err="1" smtClean="0"/>
              <a:t>Flyweight</a:t>
            </a:r>
            <a:r>
              <a:rPr lang="es-MX" sz="1800" dirty="0"/>
              <a:t>: Interfaz que contiene métodos para el establecimiento, acceso y modificación de </a:t>
            </a:r>
            <a:r>
              <a:rPr lang="es-MX" sz="1800" dirty="0" smtClean="0"/>
              <a:t>las  propiedades </a:t>
            </a:r>
            <a:r>
              <a:rPr lang="es-MX" sz="1800" dirty="0"/>
              <a:t>extrínsecas. </a:t>
            </a:r>
            <a:endParaRPr lang="es-MX" sz="1800" dirty="0" smtClean="0"/>
          </a:p>
          <a:p>
            <a:pPr algn="just">
              <a:buNone/>
            </a:pPr>
            <a:endParaRPr lang="es-MX" sz="1800" dirty="0"/>
          </a:p>
          <a:p>
            <a:pPr algn="just">
              <a:buNone/>
            </a:pPr>
            <a:r>
              <a:rPr lang="es-MX" sz="1800" dirty="0" smtClean="0"/>
              <a:t>_</a:t>
            </a:r>
            <a:r>
              <a:rPr lang="es-MX" sz="1800" dirty="0" err="1" smtClean="0"/>
              <a:t>ConcreteFlyweight</a:t>
            </a:r>
            <a:r>
              <a:rPr lang="es-MX" sz="1800" dirty="0"/>
              <a:t>: A</a:t>
            </a:r>
            <a:r>
              <a:rPr lang="es-MX" sz="1800" dirty="0" smtClean="0"/>
              <a:t>ñade </a:t>
            </a:r>
            <a:r>
              <a:rPr lang="es-MX" sz="1800" dirty="0"/>
              <a:t>el almacenamiento de las </a:t>
            </a:r>
            <a:r>
              <a:rPr lang="es-MX" sz="1800" dirty="0" smtClean="0"/>
              <a:t>características intrínsecas.</a:t>
            </a:r>
          </a:p>
          <a:p>
            <a:pPr algn="just">
              <a:buNone/>
            </a:pPr>
            <a:endParaRPr lang="es-MX" sz="1800" dirty="0" smtClean="0"/>
          </a:p>
          <a:p>
            <a:pPr algn="just">
              <a:buNone/>
            </a:pPr>
            <a:r>
              <a:rPr lang="es-MX" sz="1800" dirty="0" smtClean="0"/>
              <a:t>_</a:t>
            </a:r>
            <a:r>
              <a:rPr lang="es-MX" sz="1800" dirty="0" err="1" smtClean="0"/>
              <a:t>UnsharedConcreteFlyweight</a:t>
            </a:r>
            <a:r>
              <a:rPr lang="es-MX" sz="1800" dirty="0"/>
              <a:t>: Todos los </a:t>
            </a:r>
            <a:r>
              <a:rPr lang="es-MX" sz="1800" dirty="0" err="1"/>
              <a:t>Flyweight</a:t>
            </a:r>
            <a:r>
              <a:rPr lang="es-MX" sz="1800" dirty="0"/>
              <a:t> no tienen por qué ser </a:t>
            </a:r>
            <a:r>
              <a:rPr lang="es-MX" sz="1800" dirty="0" smtClean="0"/>
              <a:t>compartidos.</a:t>
            </a:r>
          </a:p>
        </p:txBody>
      </p:sp>
    </p:spTree>
    <p:extLst>
      <p:ext uri="{BB962C8B-B14F-4D97-AF65-F5344CB8AC3E}">
        <p14:creationId xmlns:p14="http://schemas.microsoft.com/office/powerpoint/2010/main" val="15896799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836579"/>
            <a:ext cx="7020900" cy="3307746"/>
          </a:xfrm>
        </p:spPr>
        <p:txBody>
          <a:bodyPr/>
          <a:lstStyle/>
          <a:p>
            <a:r>
              <a:rPr lang="es-MX" b="1" dirty="0" smtClean="0"/>
              <a:t>Consecuencias:</a:t>
            </a:r>
          </a:p>
          <a:p>
            <a:pPr lvl="2">
              <a:buNone/>
            </a:pPr>
            <a:r>
              <a:rPr lang="es-MX" dirty="0" smtClean="0"/>
              <a:t>	</a:t>
            </a:r>
            <a:r>
              <a:rPr lang="es-MX" sz="2000" dirty="0" smtClean="0"/>
              <a:t>POSITIVAS</a:t>
            </a:r>
            <a:r>
              <a:rPr lang="es-MX" sz="2000" dirty="0"/>
              <a:t>:</a:t>
            </a:r>
          </a:p>
          <a:p>
            <a:pPr>
              <a:buNone/>
            </a:pPr>
            <a:r>
              <a:rPr lang="es-MX" sz="2000" dirty="0" smtClean="0"/>
              <a:t>	_Simplifica </a:t>
            </a:r>
            <a:r>
              <a:rPr lang="es-MX" sz="2000" dirty="0"/>
              <a:t>el uso de sistemas complejos </a:t>
            </a:r>
            <a:r>
              <a:rPr lang="es-MX" sz="2000" dirty="0" smtClean="0"/>
              <a:t>con 	tareas redundantes.	</a:t>
            </a:r>
          </a:p>
          <a:p>
            <a:pPr>
              <a:buNone/>
            </a:pPr>
            <a:r>
              <a:rPr lang="es-MX" sz="2000" dirty="0"/>
              <a:t>	</a:t>
            </a:r>
            <a:r>
              <a:rPr lang="es-MX" sz="2000" dirty="0" smtClean="0"/>
              <a:t>_Oculta </a:t>
            </a:r>
            <a:r>
              <a:rPr lang="es-MX" sz="2000" dirty="0"/>
              <a:t>al cliente la complejidad real del </a:t>
            </a:r>
            <a:r>
              <a:rPr lang="es-MX" sz="2000" dirty="0" smtClean="0"/>
              <a:t>	sistema</a:t>
            </a:r>
            <a:r>
              <a:rPr lang="es-MX" sz="2000" dirty="0"/>
              <a:t>.</a:t>
            </a:r>
          </a:p>
          <a:p>
            <a:pPr>
              <a:buNone/>
            </a:pPr>
            <a:endParaRPr lang="es-MX" sz="2000" dirty="0" smtClean="0"/>
          </a:p>
          <a:p>
            <a:pPr>
              <a:buNone/>
            </a:pPr>
            <a:r>
              <a:rPr lang="es-MX" sz="2000" dirty="0" smtClean="0"/>
              <a:t>	NEGATIVAS</a:t>
            </a:r>
            <a:r>
              <a:rPr lang="es-MX" sz="2000" dirty="0"/>
              <a:t>:</a:t>
            </a:r>
          </a:p>
          <a:p>
            <a:pPr>
              <a:buNone/>
            </a:pPr>
            <a:r>
              <a:rPr lang="es-MX" sz="2000" dirty="0" smtClean="0"/>
              <a:t>	_Aumenta </a:t>
            </a:r>
            <a:r>
              <a:rPr lang="es-MX" sz="2000" dirty="0"/>
              <a:t>la complejidad de los objetos.</a:t>
            </a:r>
          </a:p>
          <a:p>
            <a:pPr>
              <a:buNone/>
            </a:pPr>
            <a:r>
              <a:rPr lang="es-MX" sz="2000" dirty="0" smtClean="0"/>
              <a:t>	_Aumenta </a:t>
            </a:r>
            <a:r>
              <a:rPr lang="es-MX" sz="2000" dirty="0"/>
              <a:t>el número de clases del sistema.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38676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29574"/>
            <a:ext cx="7020900" cy="3414751"/>
          </a:xfrm>
        </p:spPr>
        <p:txBody>
          <a:bodyPr/>
          <a:lstStyle/>
          <a:p>
            <a:r>
              <a:rPr lang="es-MX" dirty="0" smtClean="0"/>
              <a:t>Implementación:</a:t>
            </a:r>
          </a:p>
          <a:p>
            <a:pPr>
              <a:buNone/>
            </a:pPr>
            <a:r>
              <a:rPr lang="es-MX" sz="2000" dirty="0" err="1"/>
              <a:t>IArbolLigero.cs</a:t>
            </a:r>
            <a:r>
              <a:rPr lang="es-MX" sz="2000" dirty="0"/>
              <a:t> (</a:t>
            </a:r>
            <a:r>
              <a:rPr lang="es-MX" sz="2000" dirty="0" err="1"/>
              <a:t>Flyweight</a:t>
            </a:r>
            <a:r>
              <a:rPr lang="es-MX" sz="2000" dirty="0"/>
              <a:t> Interface)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32" y="1542502"/>
            <a:ext cx="3336850" cy="26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88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29465"/>
            <a:ext cx="7020900" cy="3414860"/>
          </a:xfrm>
        </p:spPr>
        <p:txBody>
          <a:bodyPr/>
          <a:lstStyle/>
          <a:p>
            <a:r>
              <a:rPr lang="es-MX" b="1" dirty="0"/>
              <a:t>Implementación</a:t>
            </a:r>
            <a:r>
              <a:rPr lang="es-MX" b="1" dirty="0" smtClean="0"/>
              <a:t>: </a:t>
            </a:r>
          </a:p>
          <a:p>
            <a:pPr>
              <a:buNone/>
            </a:pPr>
            <a:endParaRPr lang="es-MX" b="1" dirty="0" smtClean="0"/>
          </a:p>
          <a:p>
            <a:pPr algn="just">
              <a:buNone/>
            </a:pPr>
            <a:r>
              <a:rPr lang="es-MX" sz="2000" b="1" dirty="0"/>
              <a:t>-</a:t>
            </a:r>
            <a:r>
              <a:rPr lang="es-MX" sz="2000" dirty="0" smtClean="0"/>
              <a:t>Fabrica usualmente </a:t>
            </a:r>
            <a:r>
              <a:rPr lang="es-MX" sz="2000" dirty="0"/>
              <a:t>Instancia </a:t>
            </a:r>
            <a:r>
              <a:rPr lang="es-MX" sz="2000" dirty="0" smtClean="0"/>
              <a:t>única </a:t>
            </a: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-Creación </a:t>
            </a:r>
            <a:r>
              <a:rPr lang="es-MX" sz="2000" dirty="0"/>
              <a:t>de productos </a:t>
            </a:r>
          </a:p>
          <a:p>
            <a:pPr algn="just">
              <a:buNone/>
            </a:pPr>
            <a:r>
              <a:rPr lang="es-MX" sz="2000" dirty="0"/>
              <a:t>-</a:t>
            </a:r>
            <a:r>
              <a:rPr lang="es-MX" sz="2000" dirty="0" smtClean="0"/>
              <a:t>Método </a:t>
            </a:r>
            <a:r>
              <a:rPr lang="es-MX" sz="2000" dirty="0"/>
              <a:t>de Fabricación (normal) </a:t>
            </a:r>
          </a:p>
          <a:p>
            <a:pPr algn="just">
              <a:buNone/>
            </a:pPr>
            <a:r>
              <a:rPr lang="es-MX" sz="2000" dirty="0" smtClean="0"/>
              <a:t>-Prototipo </a:t>
            </a:r>
            <a:r>
              <a:rPr lang="es-MX" sz="2000" dirty="0"/>
              <a:t>(menos habitual, aunque evita extender Fabrica Abstracta) </a:t>
            </a:r>
          </a:p>
          <a:p>
            <a:pPr algn="just">
              <a:buNone/>
            </a:pPr>
            <a:r>
              <a:rPr lang="es-MX" sz="2000" dirty="0" smtClean="0"/>
              <a:t>-Flexibilizar </a:t>
            </a:r>
            <a:r>
              <a:rPr lang="es-MX" sz="2000" dirty="0"/>
              <a:t>fabrica mediante parametrizacion de método de fabricación </a:t>
            </a:r>
          </a:p>
        </p:txBody>
      </p:sp>
    </p:spTree>
    <p:extLst>
      <p:ext uri="{BB962C8B-B14F-4D97-AF65-F5344CB8AC3E}">
        <p14:creationId xmlns:p14="http://schemas.microsoft.com/office/powerpoint/2010/main" val="18492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20317" y="698123"/>
            <a:ext cx="7020900" cy="2706900"/>
          </a:xfrm>
        </p:spPr>
        <p:txBody>
          <a:bodyPr/>
          <a:lstStyle/>
          <a:p>
            <a:pPr>
              <a:buNone/>
            </a:pPr>
            <a:r>
              <a:rPr lang="es-MX" sz="2000" dirty="0" err="1" smtClean="0"/>
              <a:t>Arbol.cs</a:t>
            </a:r>
            <a:r>
              <a:rPr lang="es-MX" sz="2000" dirty="0" smtClean="0"/>
              <a:t> </a:t>
            </a:r>
            <a:r>
              <a:rPr lang="es-MX" sz="2000" dirty="0"/>
              <a:t>(</a:t>
            </a:r>
            <a:r>
              <a:rPr lang="es-MX" sz="2000" dirty="0" err="1"/>
              <a:t>ConcreteFlyweight</a:t>
            </a:r>
            <a:r>
              <a:rPr lang="es-MX" sz="2000" dirty="0" smtClean="0"/>
              <a:t>)</a:t>
            </a:r>
          </a:p>
          <a:p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93" y="1122996"/>
            <a:ext cx="5116749" cy="32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25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59228" y="649485"/>
            <a:ext cx="7020900" cy="2706900"/>
          </a:xfrm>
        </p:spPr>
        <p:txBody>
          <a:bodyPr/>
          <a:lstStyle/>
          <a:p>
            <a:pPr>
              <a:buNone/>
            </a:pPr>
            <a:r>
              <a:rPr lang="es-MX" sz="2000" dirty="0" err="1"/>
              <a:t>FabricaDeArboles.cs</a:t>
            </a:r>
            <a:r>
              <a:rPr lang="es-MX" sz="2000" dirty="0"/>
              <a:t> (</a:t>
            </a:r>
            <a:r>
              <a:rPr lang="es-MX" sz="2000" dirty="0" err="1"/>
              <a:t>FlyweightFactory</a:t>
            </a:r>
            <a:r>
              <a:rPr lang="es-MX" sz="2000" dirty="0"/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1" y="1052536"/>
            <a:ext cx="5729591" cy="33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66217"/>
            <a:ext cx="7020900" cy="2706900"/>
          </a:xfrm>
        </p:spPr>
        <p:txBody>
          <a:bodyPr/>
          <a:lstStyle/>
          <a:p>
            <a:pPr>
              <a:buNone/>
            </a:pPr>
            <a:r>
              <a:rPr lang="es-MX" sz="2000" dirty="0" err="1"/>
              <a:t>Programa.cs</a:t>
            </a:r>
            <a:r>
              <a:rPr lang="es-MX" sz="2000" dirty="0"/>
              <a:t> (</a:t>
            </a:r>
            <a:r>
              <a:rPr lang="es-MX" sz="2000" dirty="0" err="1"/>
              <a:t>Client</a:t>
            </a:r>
            <a:r>
              <a:rPr lang="es-MX" sz="2000" dirty="0" smtClean="0"/>
              <a:t>)</a:t>
            </a:r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26" y="1245140"/>
            <a:ext cx="6352321" cy="31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70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0589" y="756489"/>
            <a:ext cx="7020900" cy="2706900"/>
          </a:xfrm>
        </p:spPr>
        <p:txBody>
          <a:bodyPr/>
          <a:lstStyle/>
          <a:p>
            <a:pPr>
              <a:buNone/>
            </a:pPr>
            <a:r>
              <a:rPr lang="es-MX" sz="2000" dirty="0" smtClean="0"/>
              <a:t>Resultado</a:t>
            </a:r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34" y="1153496"/>
            <a:ext cx="6370342" cy="32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0589" y="805127"/>
            <a:ext cx="7020900" cy="2706900"/>
          </a:xfrm>
        </p:spPr>
        <p:txBody>
          <a:bodyPr/>
          <a:lstStyle/>
          <a:p>
            <a:r>
              <a:rPr lang="es-MX" b="1" dirty="0" smtClean="0"/>
              <a:t>Patrones relacionados:</a:t>
            </a:r>
          </a:p>
          <a:p>
            <a:pPr>
              <a:buNone/>
            </a:pPr>
            <a:r>
              <a:rPr lang="en-US" dirty="0" smtClean="0"/>
              <a:t>_Abstract Factory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/>
              <a:t>_</a:t>
            </a:r>
            <a:r>
              <a:rPr lang="en-US" dirty="0" smtClean="0"/>
              <a:t>Composite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/>
              <a:t>_</a:t>
            </a:r>
            <a:r>
              <a:rPr lang="en-US" dirty="0" smtClean="0"/>
              <a:t>State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/>
              <a:t>_</a:t>
            </a:r>
            <a:r>
              <a:rPr lang="en-US" dirty="0" smtClean="0"/>
              <a:t>Strategy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9185024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26175" y="1069114"/>
            <a:ext cx="7020900" cy="2904668"/>
          </a:xfrm>
        </p:spPr>
        <p:txBody>
          <a:bodyPr/>
          <a:lstStyle/>
          <a:p>
            <a:r>
              <a:rPr lang="es-MX" b="1" dirty="0" smtClean="0"/>
              <a:t>Sinopsis: </a:t>
            </a:r>
            <a:r>
              <a:rPr lang="es-MX" sz="2000" dirty="0"/>
              <a:t>C</a:t>
            </a:r>
            <a:r>
              <a:rPr lang="es-MX" sz="2000" dirty="0" smtClean="0"/>
              <a:t>onsiste </a:t>
            </a:r>
            <a:r>
              <a:rPr lang="es-MX" sz="2000" dirty="0"/>
              <a:t>en interponer un intermediario (Proxy) entre un objeto y los demás que lo </a:t>
            </a:r>
            <a:r>
              <a:rPr lang="es-MX" sz="2000" dirty="0" smtClean="0"/>
              <a:t>utilizan.</a:t>
            </a:r>
          </a:p>
          <a:p>
            <a:endParaRPr lang="es-MX" b="1" dirty="0"/>
          </a:p>
          <a:p>
            <a:r>
              <a:rPr lang="es-MX" b="1" dirty="0" smtClean="0"/>
              <a:t>Contexto:</a:t>
            </a:r>
          </a:p>
          <a:p>
            <a:pPr>
              <a:buNone/>
            </a:pPr>
            <a:r>
              <a:rPr lang="es-MX" sz="2000" dirty="0"/>
              <a:t>Dependiendo de la función que se desea realizar con dicha referencia podemos </a:t>
            </a:r>
            <a:r>
              <a:rPr lang="es-MX" sz="2000" dirty="0" smtClean="0"/>
              <a:t>distinguir diferentes </a:t>
            </a:r>
            <a:r>
              <a:rPr lang="es-MX" sz="2000" dirty="0"/>
              <a:t>tipos de </a:t>
            </a:r>
            <a:r>
              <a:rPr lang="es-MX" sz="2000" dirty="0" err="1"/>
              <a:t>proxies</a:t>
            </a:r>
            <a:r>
              <a:rPr lang="es-MX" sz="2000" dirty="0"/>
              <a:t>:</a:t>
            </a:r>
          </a:p>
          <a:p>
            <a:pPr>
              <a:buNone/>
            </a:pPr>
            <a:r>
              <a:rPr lang="es-MX" sz="2000" dirty="0" smtClean="0"/>
              <a:t>_proxy </a:t>
            </a:r>
            <a:r>
              <a:rPr lang="es-MX" sz="2000" dirty="0"/>
              <a:t>remoto</a:t>
            </a:r>
            <a:r>
              <a:rPr lang="es-MX" sz="2000" dirty="0" smtClean="0"/>
              <a:t>:</a:t>
            </a:r>
            <a:endParaRPr lang="es-MX" sz="2000" dirty="0"/>
          </a:p>
          <a:p>
            <a:pPr>
              <a:buNone/>
            </a:pPr>
            <a:r>
              <a:rPr lang="es-MX" sz="2000" dirty="0" smtClean="0"/>
              <a:t>_proxy virtual</a:t>
            </a:r>
          </a:p>
          <a:p>
            <a:pPr>
              <a:buNone/>
            </a:pPr>
            <a:r>
              <a:rPr lang="es-MX" sz="2000" dirty="0" smtClean="0"/>
              <a:t>_proxy </a:t>
            </a:r>
            <a:r>
              <a:rPr lang="es-MX" sz="2000" dirty="0"/>
              <a:t>de </a:t>
            </a:r>
            <a:r>
              <a:rPr lang="es-MX" sz="2000" dirty="0" smtClean="0"/>
              <a:t>protección</a:t>
            </a:r>
          </a:p>
          <a:p>
            <a:pPr>
              <a:buNone/>
            </a:pPr>
            <a:r>
              <a:rPr lang="es-MX" sz="2000" dirty="0" smtClean="0"/>
              <a:t>_proxy </a:t>
            </a:r>
            <a:r>
              <a:rPr lang="es-MX" sz="2000" dirty="0"/>
              <a:t>de referencia </a:t>
            </a:r>
            <a:r>
              <a:rPr lang="es-MX" sz="2000" dirty="0" err="1" smtClean="0"/>
              <a:t>inteligent</a:t>
            </a:r>
            <a:endParaRPr lang="es-MX" sz="20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1002850" y="623344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1160456" y="623344"/>
            <a:ext cx="1205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2A95B7"/>
              </a:buClr>
              <a:buSzPct val="100000"/>
            </a:pPr>
            <a:r>
              <a:rPr lang="es-MX" sz="32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</a:rPr>
              <a:t>Proxy</a:t>
            </a:r>
            <a:endParaRPr lang="es-MX" sz="3200" b="1" dirty="0">
              <a:solidFill>
                <a:srgbClr val="2A95B7"/>
              </a:solidFill>
              <a:latin typeface="Sniglet" panose="020B0604020202020204" charset="0"/>
              <a:ea typeface="Patrick Hand SC"/>
              <a:cs typeface="Patrick Hand SC"/>
            </a:endParaRPr>
          </a:p>
        </p:txBody>
      </p:sp>
    </p:spTree>
    <p:extLst>
      <p:ext uri="{BB962C8B-B14F-4D97-AF65-F5344CB8AC3E}">
        <p14:creationId xmlns:p14="http://schemas.microsoft.com/office/powerpoint/2010/main" val="203861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91135" y="834310"/>
            <a:ext cx="7020900" cy="2706900"/>
          </a:xfrm>
        </p:spPr>
        <p:txBody>
          <a:bodyPr/>
          <a:lstStyle/>
          <a:p>
            <a:r>
              <a:rPr lang="es-MX" b="1" dirty="0" smtClean="0"/>
              <a:t>Causas: </a:t>
            </a:r>
          </a:p>
          <a:p>
            <a:pPr>
              <a:buNone/>
            </a:pPr>
            <a:r>
              <a:rPr lang="es-MX" sz="2000" dirty="0" smtClean="0"/>
              <a:t>_</a:t>
            </a:r>
            <a:r>
              <a:rPr lang="es-MX" sz="2000" dirty="0"/>
              <a:t>Se suele utilizar para implementar comportamientos "vagos" (</a:t>
            </a:r>
            <a:r>
              <a:rPr lang="es-MX" sz="2000" dirty="0" err="1"/>
              <a:t>lazy</a:t>
            </a:r>
            <a:r>
              <a:rPr lang="es-MX" sz="2000" dirty="0"/>
              <a:t>).</a:t>
            </a:r>
          </a:p>
          <a:p>
            <a:endParaRPr lang="es-MX" b="1" dirty="0" smtClean="0"/>
          </a:p>
          <a:p>
            <a:r>
              <a:rPr lang="es-MX" b="1" dirty="0" smtClean="0"/>
              <a:t>Solución:</a:t>
            </a:r>
          </a:p>
          <a:p>
            <a:pPr>
              <a:buNone/>
            </a:pPr>
            <a:r>
              <a:rPr lang="es-MX" b="1" dirty="0" smtClean="0"/>
              <a:t>	Estructura: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35" y="1595544"/>
            <a:ext cx="4314200" cy="26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8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52223" y="805127"/>
            <a:ext cx="7020900" cy="2706900"/>
          </a:xfrm>
        </p:spPr>
        <p:txBody>
          <a:bodyPr/>
          <a:lstStyle/>
          <a:p>
            <a:r>
              <a:rPr lang="es-MX" b="1" dirty="0" smtClean="0"/>
              <a:t>Consecuencias:</a:t>
            </a:r>
          </a:p>
          <a:p>
            <a:pPr algn="just">
              <a:buNone/>
            </a:pPr>
            <a:r>
              <a:rPr lang="es-MX" sz="2000" dirty="0" smtClean="0"/>
              <a:t>_Un </a:t>
            </a:r>
            <a:r>
              <a:rPr lang="es-MX" sz="2000" dirty="0"/>
              <a:t>proxy remoto oculta el hecho de que un objeto reside en otro espacio de direcciones</a:t>
            </a:r>
            <a:r>
              <a:rPr lang="es-MX" sz="2000" dirty="0" smtClean="0"/>
              <a:t>.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_Un </a:t>
            </a:r>
            <a:r>
              <a:rPr lang="es-MX" sz="2000" dirty="0"/>
              <a:t>proxy virtual puede realizar optimizaciones, como la creación de objetos bajo demanda</a:t>
            </a:r>
            <a:r>
              <a:rPr lang="es-MX" sz="2000" dirty="0" smtClean="0"/>
              <a:t>.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/>
              <a:t>_</a:t>
            </a:r>
            <a:r>
              <a:rPr lang="es-MX" sz="2000" dirty="0" smtClean="0"/>
              <a:t>El </a:t>
            </a:r>
            <a:r>
              <a:rPr lang="es-MX" sz="2000" dirty="0"/>
              <a:t>proxy de protección y las referencias inteligentes permiten realizar diversas tareas de </a:t>
            </a:r>
            <a:r>
              <a:rPr lang="es-MX" sz="2000" dirty="0" smtClean="0"/>
              <a:t>mantenimiento adicionales </a:t>
            </a:r>
            <a:r>
              <a:rPr lang="es-MX" sz="2000" dirty="0"/>
              <a:t>al acceder a un objeto.</a:t>
            </a:r>
          </a:p>
        </p:txBody>
      </p:sp>
    </p:spTree>
    <p:extLst>
      <p:ext uri="{BB962C8B-B14F-4D97-AF65-F5344CB8AC3E}">
        <p14:creationId xmlns:p14="http://schemas.microsoft.com/office/powerpoint/2010/main" val="1010030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52223" y="824583"/>
            <a:ext cx="7020900" cy="2706900"/>
          </a:xfrm>
        </p:spPr>
        <p:txBody>
          <a:bodyPr/>
          <a:lstStyle/>
          <a:p>
            <a:r>
              <a:rPr lang="es-MX" b="1" dirty="0" smtClean="0"/>
              <a:t>Implementación: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45583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0590" y="727306"/>
            <a:ext cx="7020900" cy="2706900"/>
          </a:xfrm>
        </p:spPr>
        <p:txBody>
          <a:bodyPr/>
          <a:lstStyle/>
          <a:p>
            <a:r>
              <a:rPr lang="es-MX" b="1" dirty="0" smtClean="0"/>
              <a:t>Patrones relacionados:</a:t>
            </a:r>
          </a:p>
          <a:p>
            <a:r>
              <a:rPr lang="es-MX" sz="2000" b="1" dirty="0" smtClean="0"/>
              <a:t>_</a:t>
            </a:r>
            <a:r>
              <a:rPr lang="es-MX" sz="2000" b="1" dirty="0" err="1" smtClean="0"/>
              <a:t>Adapter</a:t>
            </a:r>
            <a:endParaRPr lang="es-MX" sz="2000" b="1" dirty="0" smtClean="0"/>
          </a:p>
          <a:p>
            <a:endParaRPr lang="es-MX" sz="2000" b="1" dirty="0" smtClean="0"/>
          </a:p>
          <a:p>
            <a:r>
              <a:rPr lang="es-MX" sz="2000" b="1" dirty="0" smtClean="0"/>
              <a:t>_Decorador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4282743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585627"/>
            <a:ext cx="7020900" cy="3558698"/>
          </a:xfrm>
        </p:spPr>
        <p:txBody>
          <a:bodyPr/>
          <a:lstStyle/>
          <a:p>
            <a:r>
              <a:rPr lang="es-MX" b="1" dirty="0" smtClean="0"/>
              <a:t>Código: 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34" y="585627"/>
            <a:ext cx="5624372" cy="38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049500" y="504568"/>
            <a:ext cx="7020900" cy="75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Referencias</a:t>
            </a:r>
            <a:endParaRPr lang="en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914400"/>
            <a:ext cx="7020900" cy="3229925"/>
          </a:xfrm>
        </p:spPr>
        <p:txBody>
          <a:bodyPr/>
          <a:lstStyle/>
          <a:p>
            <a:r>
              <a:rPr lang="es-MX" sz="1100" u="sng" dirty="0">
                <a:hlinkClick r:id="rId3"/>
              </a:rPr>
              <a:t>https://danielggarcia.wordpress.com/2014/03/17/patrones-estructurales-iv-patron-bridge/</a:t>
            </a:r>
            <a:endParaRPr lang="es-MX" sz="1100" dirty="0"/>
          </a:p>
          <a:p>
            <a:r>
              <a:rPr lang="es-MX" sz="1100" u="sng" dirty="0">
                <a:hlinkClick r:id="rId4"/>
              </a:rPr>
              <a:t>https://es.wikipedia.org/wiki/Bridge_(patr%C3%B3n_de_dise%C3%B1o)</a:t>
            </a:r>
            <a:endParaRPr lang="es-MX" sz="1100" dirty="0"/>
          </a:p>
          <a:p>
            <a:r>
              <a:rPr lang="es-MX" sz="1100" u="sng" dirty="0">
                <a:hlinkClick r:id="rId5"/>
              </a:rPr>
              <a:t>http://informaticapc.com/patrones-de-diseno/bridge.php</a:t>
            </a:r>
            <a:endParaRPr lang="es-MX" sz="1100" dirty="0"/>
          </a:p>
          <a:p>
            <a:r>
              <a:rPr lang="es-MX" sz="1100" u="sng" dirty="0">
                <a:hlinkClick r:id="rId6"/>
              </a:rPr>
              <a:t>http://programacion.net/articulo/patrones_de_diseno_viii_patrones_estructurales_bridge_1010</a:t>
            </a:r>
            <a:endParaRPr lang="es-MX" sz="1100" dirty="0"/>
          </a:p>
          <a:p>
            <a:r>
              <a:rPr lang="es-MX" sz="1100" dirty="0"/>
              <a:t>http://migranitodejava.blogspot.mx/2011/05/factory-method.html https://www.ecured.cu/Factory_Method http://jjmorra.blogspot.mx/2014/07/factory-method-o-metodo-de-fabricacion.html http://arantxa.ii.uam.es/~eguerra/docencia/0708/05%20Composite.pdf https://nbortolotti.blogspot.mx/2009/05/disenando-con-patrones-una-vista-al.html </a:t>
            </a:r>
            <a:endParaRPr lang="es-MX" sz="1100" dirty="0" smtClean="0"/>
          </a:p>
          <a:p>
            <a:r>
              <a:rPr lang="es-MX" sz="1100" dirty="0"/>
              <a:t>http://siul02.si.ehu.es/~alfredo/iso/06Patrones.pdf</a:t>
            </a:r>
          </a:p>
          <a:p>
            <a:r>
              <a:rPr lang="es-MX" sz="1100" dirty="0"/>
              <a:t>http://migranitodejava.blogspot.mx/2011/06/adapter.html</a:t>
            </a:r>
          </a:p>
          <a:p>
            <a:r>
              <a:rPr lang="es-MX" sz="1100" dirty="0"/>
              <a:t>http://arantxa.ii.uam.es/~eguerra/docencia/0809/03%20Adapter.pdf</a:t>
            </a:r>
          </a:p>
          <a:p>
            <a:r>
              <a:rPr lang="es-MX" sz="1100" dirty="0"/>
              <a:t>https://www.genbetadev.com/metodologias-de-programacion/patrones-de-diseno-adapter</a:t>
            </a:r>
          </a:p>
          <a:p>
            <a:r>
              <a:rPr lang="es-MX" sz="1100" dirty="0"/>
              <a:t>http://arantxa.ii.uam.es/~eguerra/docencia/0708/04%20Creacion.pdf</a:t>
            </a:r>
          </a:p>
          <a:p>
            <a:r>
              <a:rPr lang="es-MX" sz="1100" dirty="0"/>
              <a:t>http://quegrande.org/apuntes/EI/4/DSI/teoria/09-10/fabrica_abstracta.pdf</a:t>
            </a:r>
          </a:p>
          <a:p>
            <a:r>
              <a:rPr lang="es-MX" sz="1100" dirty="0"/>
              <a:t>http://migranitodejava.blogspot.mx/2011/05/abstract-factory.html</a:t>
            </a:r>
          </a:p>
          <a:p>
            <a:r>
              <a:rPr lang="es-MX" sz="1100" dirty="0">
                <a:hlinkClick r:id="rId7"/>
              </a:rPr>
              <a:t>http://lineadecodigo.com/patrones/patron-abstract-factory</a:t>
            </a:r>
            <a:r>
              <a:rPr lang="es-MX" sz="1100" dirty="0" smtClean="0">
                <a:hlinkClick r:id="rId7"/>
              </a:rPr>
              <a:t>/</a:t>
            </a:r>
            <a:endParaRPr lang="es-MX" sz="1100" dirty="0" smtClean="0"/>
          </a:p>
          <a:p>
            <a:r>
              <a:rPr lang="es-MX" sz="1100" dirty="0"/>
              <a:t>http://migranitodejava.blogspot.mx/2011/05/builder.html </a:t>
            </a:r>
          </a:p>
          <a:p>
            <a:r>
              <a:rPr lang="es-MX" sz="1100" dirty="0"/>
              <a:t>https://danielggarcia.wordpress.com/2014/02/19/patrones-de-creacion-ii-patron-builder-constructor/ </a:t>
            </a:r>
          </a:p>
          <a:p>
            <a:r>
              <a:rPr lang="es-MX" sz="1100" dirty="0"/>
              <a:t>http://programacion.net/articulo/patrones_de_diseno_iii_patrones_de_creacion_builder_1002 </a:t>
            </a:r>
          </a:p>
          <a:p>
            <a:endParaRPr lang="es-MX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1038591"/>
            <a:ext cx="7020900" cy="2706900"/>
          </a:xfrm>
        </p:spPr>
        <p:txBody>
          <a:bodyPr/>
          <a:lstStyle/>
          <a:p>
            <a:pPr algn="just"/>
            <a:r>
              <a:rPr lang="es-MX" sz="1100" dirty="0" err="1"/>
              <a:t>Design</a:t>
            </a:r>
            <a:r>
              <a:rPr lang="es-MX" sz="1100" dirty="0"/>
              <a:t> </a:t>
            </a:r>
            <a:r>
              <a:rPr lang="es-MX" sz="1100" dirty="0" err="1"/>
              <a:t>Patterns</a:t>
            </a:r>
            <a:r>
              <a:rPr lang="es-MX" sz="1100" dirty="0"/>
              <a:t>: </a:t>
            </a:r>
            <a:r>
              <a:rPr lang="es-MX" sz="1100" dirty="0" err="1"/>
              <a:t>Elements</a:t>
            </a:r>
            <a:r>
              <a:rPr lang="es-MX" sz="1100" dirty="0"/>
              <a:t> of </a:t>
            </a:r>
            <a:r>
              <a:rPr lang="es-MX" sz="1100" dirty="0" err="1"/>
              <a:t>Resusable</a:t>
            </a:r>
            <a:r>
              <a:rPr lang="es-MX" sz="1100" dirty="0"/>
              <a:t> </a:t>
            </a:r>
            <a:r>
              <a:rPr lang="es-MX" sz="1100" dirty="0" err="1"/>
              <a:t>Object</a:t>
            </a:r>
            <a:r>
              <a:rPr lang="es-MX" sz="1100" dirty="0"/>
              <a:t> </a:t>
            </a:r>
            <a:r>
              <a:rPr lang="es-MX" sz="1100" dirty="0" err="1"/>
              <a:t>Oriented</a:t>
            </a:r>
            <a:r>
              <a:rPr lang="es-MX" sz="1100" dirty="0"/>
              <a:t> Software.</a:t>
            </a:r>
          </a:p>
          <a:p>
            <a:pPr algn="just"/>
            <a:r>
              <a:rPr lang="es-MX" sz="1100" dirty="0"/>
              <a:t>Patrones de diseño: elementos de software orientado a objetos reusables pág. 144-152, 208 217 </a:t>
            </a:r>
          </a:p>
          <a:p>
            <a:pPr algn="just"/>
            <a:r>
              <a:rPr lang="es-MX" sz="1100" dirty="0"/>
              <a:t>https://msdn.microsoft.com/es-es/library/bb972272.aspx#EDAA</a:t>
            </a:r>
          </a:p>
          <a:p>
            <a:pPr algn="just"/>
            <a:r>
              <a:rPr lang="es-MX" sz="1100" dirty="0"/>
              <a:t>http://www.uml.org.cn/c++/pdf/DesignPatterns.pdf</a:t>
            </a:r>
          </a:p>
          <a:p>
            <a:pPr algn="just"/>
            <a:r>
              <a:rPr lang="es-MX" sz="1100" dirty="0"/>
              <a:t>http://es.slideshare.net/ikercanarias/patrones-de-diseo-de-software-14836338</a:t>
            </a:r>
          </a:p>
          <a:p>
            <a:pPr algn="just"/>
            <a:r>
              <a:rPr lang="es-MX" sz="1100" dirty="0"/>
              <a:t>http://siul02.si.ehu.es/~alfredo/iso/06Patrones.pdf</a:t>
            </a:r>
          </a:p>
          <a:p>
            <a:pPr algn="just"/>
            <a:r>
              <a:rPr lang="es-MX" sz="1100" dirty="0"/>
              <a:t>https://www.genbetadev.com/paradigmas-de-programacion/diseno-con-patrones-y-fachadas</a:t>
            </a:r>
          </a:p>
          <a:p>
            <a:pPr algn="just"/>
            <a:r>
              <a:rPr lang="es-MX" sz="1100" dirty="0"/>
              <a:t>http://www.uml.org.cn/c++/pdf/DesignPatterns.pdf  </a:t>
            </a:r>
          </a:p>
          <a:p>
            <a:pPr algn="just"/>
            <a:r>
              <a:rPr lang="es-MX" sz="1100" dirty="0">
                <a:hlinkClick r:id="rId2"/>
              </a:rPr>
              <a:t>http://</a:t>
            </a:r>
            <a:r>
              <a:rPr lang="es-MX" sz="1100" dirty="0" smtClean="0">
                <a:hlinkClick r:id="rId2"/>
              </a:rPr>
              <a:t>java-white-box.blogspot.mx/2014/10/patrones-de-diseno-patron-facade.html</a:t>
            </a:r>
            <a:endParaRPr lang="es-MX" sz="1100" dirty="0" smtClean="0"/>
          </a:p>
          <a:p>
            <a:r>
              <a:rPr lang="es-MX" sz="1100" u="sng" dirty="0">
                <a:hlinkClick r:id="rId3"/>
              </a:rPr>
              <a:t>https://es.wikipedia.org/wiki/Decorator_(patr%C3%B3n_de_dise%C3%B1o)</a:t>
            </a:r>
            <a:endParaRPr lang="es-MX" sz="1100" dirty="0"/>
          </a:p>
          <a:p>
            <a:r>
              <a:rPr lang="es-MX" sz="1100" u="sng" dirty="0">
                <a:hlinkClick r:id="rId4"/>
              </a:rPr>
              <a:t>https://www.genbetadev.com/metodologias-de-programacion/patrones-de-diseno-decorator</a:t>
            </a:r>
            <a:endParaRPr lang="es-MX" sz="1100" dirty="0"/>
          </a:p>
          <a:p>
            <a:r>
              <a:rPr lang="es-MX" sz="1100" u="sng" dirty="0">
                <a:hlinkClick r:id="rId5"/>
              </a:rPr>
              <a:t>https://jesusramirezguerrero.com/2014/08/26/patrones-de-diseno-en-java/</a:t>
            </a:r>
            <a:endParaRPr lang="es-MX" sz="1100" dirty="0"/>
          </a:p>
          <a:p>
            <a:r>
              <a:rPr lang="es-MX" sz="1100" dirty="0"/>
              <a:t>https://danielggarcia.wordpress.com/2014/03/10/patrones-estructurales-iii-patron-decorator/</a:t>
            </a:r>
          </a:p>
          <a:p>
            <a:r>
              <a:rPr lang="es-MX" sz="1100" u="sng" dirty="0">
                <a:hlinkClick r:id="rId6"/>
              </a:rPr>
              <a:t>http://codejavu.blogspot.mx/2013/07/ejemplo-patron-de-diseno-decorator.html</a:t>
            </a:r>
            <a:endParaRPr lang="es-MX" sz="1100" dirty="0"/>
          </a:p>
          <a:p>
            <a:r>
              <a:rPr lang="es-MX" sz="1100" dirty="0">
                <a:hlinkClick r:id="rId7"/>
              </a:rPr>
              <a:t>http://</a:t>
            </a:r>
            <a:r>
              <a:rPr lang="es-MX" sz="1100" dirty="0" smtClean="0">
                <a:hlinkClick r:id="rId7"/>
              </a:rPr>
              <a:t>informaticapc.com/patrones-de-diseno/decorator.php</a:t>
            </a:r>
            <a:endParaRPr lang="es-MX" sz="1100" dirty="0" smtClean="0"/>
          </a:p>
          <a:p>
            <a:r>
              <a:rPr lang="es-MX" sz="1100" dirty="0"/>
              <a:t>https://danielggarcia.wordpress.com/2014/03/17/patrones-estructurales-iv-patron-bridge/ </a:t>
            </a:r>
          </a:p>
          <a:p>
            <a:r>
              <a:rPr lang="es-MX" sz="1100" dirty="0"/>
              <a:t>https://es.wikipedia.org/wiki/Bridge_(patr%C3%B3n_de_dise%C3%B1o) </a:t>
            </a:r>
          </a:p>
          <a:p>
            <a:r>
              <a:rPr lang="es-MX" sz="1100" dirty="0"/>
              <a:t>http://informaticapc.com/patrones-de-diseno/bridge.php </a:t>
            </a:r>
          </a:p>
          <a:p>
            <a:r>
              <a:rPr lang="es-MX" sz="1100" dirty="0"/>
              <a:t>http://programacion.net/articulo/patrones_de_diseno_viii_patrones_estructurales_bridge_1010 </a:t>
            </a:r>
          </a:p>
          <a:p>
            <a:pPr algn="just"/>
            <a:endParaRPr lang="es-MX" sz="11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41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7866" y="1602795"/>
            <a:ext cx="7020900" cy="2706900"/>
          </a:xfrm>
        </p:spPr>
        <p:txBody>
          <a:bodyPr/>
          <a:lstStyle/>
          <a:p>
            <a:r>
              <a:rPr lang="es-MX" dirty="0" smtClean="0"/>
              <a:t>Muchas diapositivas después ….</a:t>
            </a:r>
          </a:p>
          <a:p>
            <a:endParaRPr lang="es-MX" dirty="0"/>
          </a:p>
          <a:p>
            <a:pPr algn="r">
              <a:buNone/>
            </a:pPr>
            <a:r>
              <a:rPr lang="es-MX" sz="9600" dirty="0" smtClean="0"/>
              <a:t>FIN</a:t>
            </a:r>
            <a:endParaRPr lang="es-MX" sz="9600" dirty="0"/>
          </a:p>
        </p:txBody>
      </p:sp>
    </p:spTree>
    <p:extLst>
      <p:ext uri="{BB962C8B-B14F-4D97-AF65-F5344CB8AC3E}">
        <p14:creationId xmlns:p14="http://schemas.microsoft.com/office/powerpoint/2010/main" val="3370560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62" y="543659"/>
            <a:ext cx="6504787" cy="3552156"/>
          </a:xfrm>
          <a:prstGeom prst="rect">
            <a:avLst/>
          </a:prstGeom>
        </p:spPr>
      </p:pic>
      <p:sp>
        <p:nvSpPr>
          <p:cNvPr id="5" name="Marcador de texto 2"/>
          <p:cNvSpPr>
            <a:spLocks noGrp="1"/>
          </p:cNvSpPr>
          <p:nvPr>
            <p:ph type="body" idx="1"/>
          </p:nvPr>
        </p:nvSpPr>
        <p:spPr>
          <a:xfrm>
            <a:off x="1426862" y="3976571"/>
            <a:ext cx="5919160" cy="647273"/>
          </a:xfrm>
        </p:spPr>
        <p:txBody>
          <a:bodyPr/>
          <a:lstStyle/>
          <a:p>
            <a:r>
              <a:rPr lang="es-MX" b="1" dirty="0" smtClean="0"/>
              <a:t>Patrones relacionados: </a:t>
            </a:r>
            <a:r>
              <a:rPr lang="es-MX" dirty="0" smtClean="0"/>
              <a:t> Singleton.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63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>
                <a:latin typeface="Sniglet" panose="020B0604020202020204" charset="0"/>
              </a:rPr>
              <a:t>Builder o Constructor Virtual</a:t>
            </a:r>
            <a:br>
              <a:rPr lang="es-MX" sz="3200" dirty="0">
                <a:latin typeface="Sniglet" panose="020B0604020202020204" charset="0"/>
              </a:rPr>
            </a:b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MX" b="1" dirty="0" smtClean="0"/>
              <a:t>Sinopsis:</a:t>
            </a:r>
            <a:r>
              <a:rPr lang="es-MX" dirty="0" smtClean="0"/>
              <a:t> </a:t>
            </a:r>
            <a:r>
              <a:rPr lang="es-MX" kern="120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MX" sz="2000" kern="1200" dirty="0" smtClean="0">
                <a:solidFill>
                  <a:prstClr val="black"/>
                </a:solidFill>
                <a:latin typeface="Sniglet" panose="020B0604020202020204" charset="0"/>
              </a:rPr>
              <a:t>Permite</a:t>
            </a:r>
            <a:r>
              <a:rPr lang="es-MX" sz="2000" kern="120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MX" sz="2000" dirty="0" smtClean="0"/>
              <a:t>la </a:t>
            </a:r>
            <a:r>
              <a:rPr lang="es-MX" sz="2000" dirty="0"/>
              <a:t>creación de una variedad de objetos complejos desde un objeto fuente, </a:t>
            </a:r>
            <a:r>
              <a:rPr lang="es-MX" sz="2000" dirty="0" smtClean="0"/>
              <a:t>a </a:t>
            </a:r>
            <a:r>
              <a:rPr lang="es-MX" sz="2000" dirty="0"/>
              <a:t>través de un conjunto de llamadas a interfaces comunes de la clase Abstract Builder. </a:t>
            </a:r>
            <a:endParaRPr lang="es-MX" sz="2000" kern="1200" dirty="0">
              <a:solidFill>
                <a:prstClr val="black"/>
              </a:solidFill>
              <a:latin typeface="Calibri" panose="020F0502020204030204"/>
            </a:endParaRPr>
          </a:p>
          <a:p>
            <a:pPr algn="just"/>
            <a:endParaRPr lang="es-MX" dirty="0" smtClean="0"/>
          </a:p>
          <a:p>
            <a:pPr algn="just"/>
            <a:r>
              <a:rPr lang="es-MX" b="1" dirty="0" smtClean="0"/>
              <a:t>Contexto: </a:t>
            </a:r>
            <a:r>
              <a:rPr lang="es-MX" sz="2000" dirty="0"/>
              <a:t>Un único proceso de construcción debe ser capaz de construir distintos objetos complejos, abstrayéndonos de los detalles particulares de cada uno de los tipos. </a:t>
            </a:r>
            <a:endParaRPr lang="es-MX" sz="2000" b="1" kern="1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s-MX" dirty="0"/>
          </a:p>
        </p:txBody>
      </p:sp>
      <p:sp>
        <p:nvSpPr>
          <p:cNvPr id="4" name="Rectángulo redondeado 3"/>
          <p:cNvSpPr/>
          <p:nvPr/>
        </p:nvSpPr>
        <p:spPr>
          <a:xfrm>
            <a:off x="1049500" y="893915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41940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51641"/>
            <a:ext cx="7020900" cy="3492684"/>
          </a:xfrm>
        </p:spPr>
        <p:txBody>
          <a:bodyPr/>
          <a:lstStyle/>
          <a:p>
            <a:pPr lvl="0" algn="just"/>
            <a:r>
              <a:rPr lang="es-MX" b="1" dirty="0" smtClean="0"/>
              <a:t>Causas: </a:t>
            </a:r>
            <a:r>
              <a:rPr lang="es-MX" sz="2000" dirty="0" smtClean="0"/>
              <a:t>Compuestos </a:t>
            </a:r>
            <a:r>
              <a:rPr lang="es-MX" sz="2000" dirty="0"/>
              <a:t>por muchos atributos, pero el número de configuraciones es limitado. </a:t>
            </a:r>
          </a:p>
          <a:p>
            <a:pPr lvl="0" algn="just">
              <a:buNone/>
            </a:pPr>
            <a:r>
              <a:rPr lang="es-MX" sz="2000" dirty="0"/>
              <a:t>El algoritmo de creación del objeto complejo puede independizarse de las partes que lo componen y del ensamblado de las mismas.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 </a:t>
            </a:r>
            <a:r>
              <a:rPr lang="es-MX" b="1" dirty="0" smtClean="0"/>
              <a:t>Solución:</a:t>
            </a:r>
            <a:r>
              <a:rPr lang="es-MX" dirty="0" smtClean="0"/>
              <a:t> </a:t>
            </a:r>
            <a:r>
              <a:rPr lang="es-MX" sz="2000" dirty="0" smtClean="0"/>
              <a:t>Crear </a:t>
            </a:r>
            <a:r>
              <a:rPr lang="es-MX" sz="2000" dirty="0"/>
              <a:t>un constructor que permita construir todos los tipos de objetos, </a:t>
            </a:r>
            <a:r>
              <a:rPr lang="es-MX" sz="2000" dirty="0" smtClean="0"/>
              <a:t>Un </a:t>
            </a:r>
            <a:r>
              <a:rPr lang="es-MX" sz="2000" dirty="0"/>
              <a:t>objeto director será el encargado de coordinar y ofrecer los resultados. </a:t>
            </a:r>
          </a:p>
          <a:p>
            <a:pPr algn="just"/>
            <a:endParaRPr lang="es-MX" sz="2000" dirty="0" smtClean="0"/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endParaRPr lang="es-MX" sz="2000" b="1" kern="1200" dirty="0">
              <a:solidFill>
                <a:prstClr val="black"/>
              </a:solidFill>
              <a:latin typeface="Calibri" panose="020F0502020204030204"/>
            </a:endParaRPr>
          </a:p>
          <a:p>
            <a:pPr lvl="0" algn="just">
              <a:buClrTx/>
              <a:buSzTx/>
              <a:buNone/>
              <a:defRPr/>
            </a:pPr>
            <a:endParaRPr lang="es-MX" sz="2000" b="1" kern="120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just">
              <a:buClrTx/>
              <a:buSzTx/>
              <a:buNone/>
              <a:defRPr/>
            </a:pPr>
            <a:endParaRPr lang="es-MX" sz="2000" b="1" kern="12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77560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62152"/>
            <a:ext cx="7020900" cy="3482173"/>
          </a:xfrm>
        </p:spPr>
        <p:txBody>
          <a:bodyPr/>
          <a:lstStyle/>
          <a:p>
            <a:pPr lvl="0"/>
            <a:r>
              <a:rPr lang="es-MX" b="1" dirty="0" smtClean="0">
                <a:solidFill>
                  <a:prstClr val="black"/>
                </a:solidFill>
              </a:rPr>
              <a:t>Estructura: </a:t>
            </a:r>
            <a:endParaRPr lang="es-MX" b="1" dirty="0">
              <a:solidFill>
                <a:prstClr val="black"/>
              </a:solidFill>
            </a:endParaRP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674" t="28009" r="30543" b="34484"/>
          <a:stretch/>
        </p:blipFill>
        <p:spPr>
          <a:xfrm>
            <a:off x="1049500" y="1148257"/>
            <a:ext cx="6938941" cy="28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3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01749"/>
            <a:ext cx="7020900" cy="3442576"/>
          </a:xfrm>
        </p:spPr>
        <p:txBody>
          <a:bodyPr/>
          <a:lstStyle/>
          <a:p>
            <a:pPr lvl="0" algn="just">
              <a:defRPr/>
            </a:pPr>
            <a:r>
              <a:rPr lang="es-MX" b="1" dirty="0" smtClean="0">
                <a:solidFill>
                  <a:prstClr val="black"/>
                </a:solidFill>
              </a:rPr>
              <a:t>Consecuencias:</a:t>
            </a:r>
          </a:p>
          <a:p>
            <a:pPr lvl="0" algn="just">
              <a:defRPr/>
            </a:pPr>
            <a:endParaRPr lang="es-MX" b="1" dirty="0">
              <a:solidFill>
                <a:prstClr val="black"/>
              </a:solidFill>
            </a:endParaRPr>
          </a:p>
          <a:p>
            <a:pPr algn="just">
              <a:buNone/>
            </a:pPr>
            <a:r>
              <a:rPr lang="es-MX" sz="2000" b="1" dirty="0" smtClean="0">
                <a:solidFill>
                  <a:prstClr val="black"/>
                </a:solidFill>
              </a:rPr>
              <a:t>-</a:t>
            </a:r>
            <a:r>
              <a:rPr lang="es-MX" sz="2000" b="1" dirty="0" smtClean="0"/>
              <a:t>POSITIVAS</a:t>
            </a:r>
            <a:r>
              <a:rPr lang="es-MX" sz="2000" b="1" dirty="0"/>
              <a:t>: </a:t>
            </a: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	_Reduce </a:t>
            </a:r>
            <a:r>
              <a:rPr lang="es-MX" sz="2000" dirty="0"/>
              <a:t>el acoplamiento. </a:t>
            </a:r>
          </a:p>
          <a:p>
            <a:pPr algn="just">
              <a:buNone/>
            </a:pPr>
            <a:r>
              <a:rPr lang="es-MX" sz="2000" dirty="0" smtClean="0"/>
              <a:t>	_Permite </a:t>
            </a:r>
            <a:r>
              <a:rPr lang="es-MX" sz="2000" dirty="0"/>
              <a:t>variar la representación interna del objeto, </a:t>
            </a:r>
            <a:r>
              <a:rPr lang="es-MX" sz="2000" dirty="0" smtClean="0"/>
              <a:t>	respetando </a:t>
            </a:r>
            <a:r>
              <a:rPr lang="es-MX" sz="2000" dirty="0"/>
              <a:t>la clase </a:t>
            </a:r>
            <a:r>
              <a:rPr lang="es-MX" sz="2000" dirty="0" err="1"/>
              <a:t>builder</a:t>
            </a:r>
            <a:r>
              <a:rPr lang="es-MX" sz="2000" dirty="0" smtClean="0"/>
              <a:t>. </a:t>
            </a:r>
            <a:endParaRPr lang="es-MX" sz="2000" dirty="0"/>
          </a:p>
          <a:p>
            <a:pPr algn="just"/>
            <a:endParaRPr lang="es-MX" sz="2000" dirty="0"/>
          </a:p>
          <a:p>
            <a:pPr algn="just">
              <a:buNone/>
            </a:pPr>
            <a:r>
              <a:rPr lang="es-MX" sz="2000" b="1" dirty="0" smtClean="0"/>
              <a:t>-NEGATIVAS</a:t>
            </a:r>
            <a:r>
              <a:rPr lang="es-MX" sz="2000" b="1" dirty="0"/>
              <a:t>: </a:t>
            </a: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	_Introduce </a:t>
            </a:r>
            <a:r>
              <a:rPr lang="es-MX" sz="2000" dirty="0"/>
              <a:t>complejidad en los programas. </a:t>
            </a:r>
          </a:p>
          <a:p>
            <a:pPr lvl="0">
              <a:defRPr/>
            </a:pPr>
            <a:endParaRPr lang="es-MX" sz="2000" b="1" dirty="0">
              <a:solidFill>
                <a:prstClr val="black"/>
              </a:solidFill>
            </a:endParaRP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5251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1504950" y="611849"/>
            <a:ext cx="5734050" cy="1159800"/>
          </a:xfrm>
          <a:prstGeom prst="rect">
            <a:avLst/>
          </a:prstGeom>
        </p:spPr>
        <p:txBody>
          <a:bodyPr lIns="91425" tIns="91425" rIns="91425" bIns="91425" anchor="ctr" anchorCtr="0">
            <a:normAutofit fontScale="90000"/>
          </a:bodyPr>
          <a:lstStyle/>
          <a:p>
            <a:pPr lvl="0" algn="r"/>
            <a:r>
              <a:rPr lang="es-MX" dirty="0"/>
              <a:t>⋆ patrones </a:t>
            </a:r>
            <a:r>
              <a:rPr lang="es-MX" dirty="0" smtClean="0"/>
              <a:t>de diseño</a:t>
            </a:r>
            <a:endParaRPr lang="en" dirty="0"/>
          </a:p>
        </p:txBody>
      </p:sp>
      <p:pic>
        <p:nvPicPr>
          <p:cNvPr id="2" name="Picture 2" descr="Resultado de imagen para design patterns software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14" y="1771649"/>
            <a:ext cx="4160461" cy="222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819807"/>
            <a:ext cx="7020900" cy="3324518"/>
          </a:xfrm>
        </p:spPr>
        <p:txBody>
          <a:bodyPr/>
          <a:lstStyle/>
          <a:p>
            <a:r>
              <a:rPr lang="es-MX" b="1" dirty="0" smtClean="0"/>
              <a:t>Implementación: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  <a:p>
            <a:pPr>
              <a:buNone/>
            </a:pP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945663" y="1413364"/>
            <a:ext cx="72285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Sniglet" panose="020B0604020202020204" charset="0"/>
              </a:rPr>
              <a:t>El objetivo del ejemplo es poder crear un objeto Auto (este sería nuestro producto). El auto se compondrá de </a:t>
            </a:r>
            <a:r>
              <a:rPr lang="es-MX" sz="2000" dirty="0" smtClean="0">
                <a:latin typeface="Sniglet" panose="020B0604020202020204" charset="0"/>
              </a:rPr>
              <a:t>varios atributos </a:t>
            </a:r>
            <a:r>
              <a:rPr lang="es-MX" sz="2000" dirty="0">
                <a:latin typeface="Sniglet" panose="020B0604020202020204" charset="0"/>
              </a:rPr>
              <a:t>que lo componen: motor, marca, modelo y cantidad de puertas. En nuestro ejemplo, el auto no se compone </a:t>
            </a:r>
            <a:r>
              <a:rPr lang="es-MX" sz="2000" dirty="0" smtClean="0">
                <a:latin typeface="Sniglet" panose="020B0604020202020204" charset="0"/>
              </a:rPr>
              <a:t>de muchos </a:t>
            </a:r>
            <a:r>
              <a:rPr lang="es-MX" sz="2000" dirty="0">
                <a:latin typeface="Sniglet" panose="020B0604020202020204" charset="0"/>
              </a:rPr>
              <a:t>objetos complejos. De hecho, se compone de sólo 4 objetos relativamente sencillos. Esto es para poder </a:t>
            </a:r>
            <a:r>
              <a:rPr lang="es-MX" sz="2000" dirty="0" smtClean="0">
                <a:latin typeface="Sniglet" panose="020B0604020202020204" charset="0"/>
              </a:rPr>
              <a:t>hacer entendible </a:t>
            </a:r>
            <a:r>
              <a:rPr lang="es-MX" sz="2000" dirty="0">
                <a:latin typeface="Sniglet" panose="020B0604020202020204" charset="0"/>
              </a:rPr>
              <a:t>la propuesta del Builder y no perderse en los objetos que lo componen. </a:t>
            </a:r>
          </a:p>
        </p:txBody>
      </p:sp>
    </p:spTree>
    <p:extLst>
      <p:ext uri="{BB962C8B-B14F-4D97-AF65-F5344CB8AC3E}">
        <p14:creationId xmlns:p14="http://schemas.microsoft.com/office/powerpoint/2010/main" val="300410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42496" y="727305"/>
            <a:ext cx="7020900" cy="2706900"/>
          </a:xfrm>
        </p:spPr>
        <p:txBody>
          <a:bodyPr/>
          <a:lstStyle/>
          <a:p>
            <a:r>
              <a:rPr lang="es-MX" dirty="0" smtClean="0"/>
              <a:t>Código: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060" y="544749"/>
            <a:ext cx="4585408" cy="394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86" y="577993"/>
            <a:ext cx="3723536" cy="38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84130" y="416021"/>
            <a:ext cx="7020900" cy="1296047"/>
          </a:xfrm>
        </p:spPr>
        <p:txBody>
          <a:bodyPr/>
          <a:lstStyle/>
          <a:p>
            <a:r>
              <a:rPr lang="es-MX" sz="1800" dirty="0" smtClean="0"/>
              <a:t>Definimos nuestro </a:t>
            </a:r>
            <a:r>
              <a:rPr lang="es-MX" sz="1800" dirty="0"/>
              <a:t>Builder llamado </a:t>
            </a:r>
            <a:r>
              <a:rPr lang="es-MX" sz="1800" dirty="0" err="1"/>
              <a:t>AutoBuilder</a:t>
            </a:r>
            <a:r>
              <a:rPr lang="es-MX" sz="1800" dirty="0"/>
              <a:t>. El Builder define al menos dos cosas: un método para devolver el Producto (el auto en nuestro caso) y los métodos necesarios para la construcción del mismo</a:t>
            </a:r>
            <a:r>
              <a:rPr lang="es-MX" sz="1800" dirty="0" smtClean="0"/>
              <a:t>.</a:t>
            </a:r>
          </a:p>
          <a:p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867" y="1336453"/>
            <a:ext cx="3297351" cy="30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23041" y="435477"/>
            <a:ext cx="7020900" cy="2045077"/>
          </a:xfrm>
        </p:spPr>
        <p:txBody>
          <a:bodyPr/>
          <a:lstStyle/>
          <a:p>
            <a:pPr algn="just"/>
            <a:r>
              <a:rPr lang="es-MX" sz="1600" dirty="0"/>
              <a:t>Serán los </a:t>
            </a:r>
            <a:r>
              <a:rPr lang="es-MX" sz="1600" dirty="0" err="1"/>
              <a:t>ConcreteBuilders</a:t>
            </a:r>
            <a:r>
              <a:rPr lang="es-MX" sz="1600" dirty="0"/>
              <a:t> los encargados de colocarle la lógica de construcción de cada Auto en </a:t>
            </a:r>
            <a:r>
              <a:rPr lang="es-MX" sz="1600" dirty="0" smtClean="0"/>
              <a:t>particular. Tendremos </a:t>
            </a:r>
            <a:r>
              <a:rPr lang="es-MX" sz="1600" dirty="0"/>
              <a:t>dos </a:t>
            </a:r>
            <a:r>
              <a:rPr lang="es-MX" sz="1600" dirty="0" err="1"/>
              <a:t>ConcreteBuilder</a:t>
            </a:r>
            <a:r>
              <a:rPr lang="es-MX" sz="1600" dirty="0"/>
              <a:t>: </a:t>
            </a:r>
            <a:r>
              <a:rPr lang="es-MX" sz="1600" dirty="0" err="1"/>
              <a:t>FiatBuildery</a:t>
            </a:r>
            <a:r>
              <a:rPr lang="es-MX" sz="1600" dirty="0"/>
              <a:t> </a:t>
            </a:r>
            <a:r>
              <a:rPr lang="es-MX" sz="1600" dirty="0" err="1" smtClean="0"/>
              <a:t>FordBuilder</a:t>
            </a:r>
            <a:r>
              <a:rPr lang="es-MX" sz="1600" dirty="0" smtClean="0"/>
              <a:t>. Son </a:t>
            </a:r>
            <a:r>
              <a:rPr lang="es-MX" sz="1600" dirty="0"/>
              <a:t>clases que construyen objetos muy sencillos con datos </a:t>
            </a:r>
            <a:r>
              <a:rPr lang="es-MX" sz="1600" dirty="0" err="1"/>
              <a:t>hardcodeados</a:t>
            </a:r>
            <a:r>
              <a:rPr lang="es-MX" sz="1600" dirty="0"/>
              <a:t> para facilitar el aprendizaje del patrón en sí.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24" y="1568083"/>
            <a:ext cx="4066161" cy="32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09" y="527223"/>
            <a:ext cx="3804303" cy="382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99305" y="396566"/>
            <a:ext cx="7020900" cy="1159859"/>
          </a:xfrm>
        </p:spPr>
        <p:txBody>
          <a:bodyPr/>
          <a:lstStyle/>
          <a:p>
            <a:pPr algn="just"/>
            <a:r>
              <a:rPr lang="es-MX" sz="1800" dirty="0"/>
              <a:t>R</a:t>
            </a:r>
            <a:r>
              <a:rPr lang="es-MX" sz="1800" dirty="0" smtClean="0"/>
              <a:t>ealizaremos </a:t>
            </a:r>
            <a:r>
              <a:rPr lang="es-MX" sz="1800" dirty="0"/>
              <a:t>el Director. Lo primero que debe hacerse con esta clase es enviarle el tipo de auto que se busca construir (Ford, Fiat, etc.). Luego, al llamar al método </a:t>
            </a:r>
            <a:r>
              <a:rPr lang="es-MX" sz="1800" dirty="0" err="1"/>
              <a:t>constructAuto</a:t>
            </a:r>
            <a:r>
              <a:rPr lang="es-MX" sz="1800" dirty="0"/>
              <a:t>(), la construcción se realizará de </a:t>
            </a:r>
            <a:r>
              <a:rPr lang="es-MX" sz="1800" dirty="0" smtClean="0"/>
              <a:t>manera</a:t>
            </a:r>
          </a:p>
          <a:p>
            <a:pPr algn="just">
              <a:buNone/>
            </a:pPr>
            <a:r>
              <a:rPr lang="es-MX" sz="1800" dirty="0" smtClean="0"/>
              <a:t>automática.</a:t>
            </a:r>
            <a:endParaRPr lang="es-MX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9" y="1332689"/>
            <a:ext cx="5045098" cy="30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42496" y="513381"/>
            <a:ext cx="7020900" cy="544749"/>
          </a:xfrm>
        </p:spPr>
        <p:txBody>
          <a:bodyPr/>
          <a:lstStyle/>
          <a:p>
            <a:r>
              <a:rPr lang="es-MX" dirty="0" smtClean="0"/>
              <a:t>La invocación desde un cliente sería: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02" y="941398"/>
            <a:ext cx="4282070" cy="34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963038"/>
            <a:ext cx="7020900" cy="3181287"/>
          </a:xfrm>
        </p:spPr>
        <p:txBody>
          <a:bodyPr/>
          <a:lstStyle/>
          <a:p>
            <a:endParaRPr lang="es-MX" b="1" dirty="0" smtClean="0"/>
          </a:p>
          <a:p>
            <a:r>
              <a:rPr lang="es-MX" b="1" dirty="0" smtClean="0"/>
              <a:t>Patrones </a:t>
            </a:r>
            <a:r>
              <a:rPr lang="es-MX" b="1" dirty="0"/>
              <a:t>relacionados:</a:t>
            </a:r>
            <a:r>
              <a:rPr lang="es-MX" dirty="0"/>
              <a:t> </a:t>
            </a:r>
          </a:p>
          <a:p>
            <a:pPr>
              <a:buNone/>
            </a:pPr>
            <a:r>
              <a:rPr lang="es-MX" dirty="0"/>
              <a:t>	-El patrón Builder construye el patrón 	</a:t>
            </a:r>
            <a:r>
              <a:rPr lang="es-MX" dirty="0" err="1"/>
              <a:t>Composite</a:t>
            </a:r>
            <a:r>
              <a:rPr lang="es-MX" dirty="0"/>
              <a:t>, un patrón estructural. </a:t>
            </a:r>
          </a:p>
          <a:p>
            <a:pPr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3631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1437425"/>
            <a:ext cx="7020900" cy="2945388"/>
          </a:xfrm>
        </p:spPr>
        <p:txBody>
          <a:bodyPr/>
          <a:lstStyle/>
          <a:p>
            <a:pPr algn="just"/>
            <a:r>
              <a:rPr lang="es-MX" b="1" dirty="0" smtClean="0"/>
              <a:t>Sinopsis: </a:t>
            </a:r>
            <a:r>
              <a:rPr lang="es-MX" sz="2000" dirty="0" smtClean="0"/>
              <a:t>Define </a:t>
            </a:r>
            <a:r>
              <a:rPr lang="es-MX" sz="2000" dirty="0"/>
              <a:t>una interfaz para crear un objeto, pero deja que sean las subclases quienes decidan qué clase instanciar. </a:t>
            </a:r>
            <a:endParaRPr lang="es-MX" sz="2000" dirty="0" smtClean="0"/>
          </a:p>
          <a:p>
            <a:pPr algn="just">
              <a:buNone/>
            </a:pPr>
            <a:endParaRPr lang="es-MX" dirty="0"/>
          </a:p>
          <a:p>
            <a:pPr algn="just"/>
            <a:r>
              <a:rPr lang="es-MX" b="1" dirty="0" smtClean="0"/>
              <a:t>Contexto:</a:t>
            </a:r>
            <a:r>
              <a:rPr lang="es-MX" dirty="0" smtClean="0"/>
              <a:t> </a:t>
            </a:r>
            <a:r>
              <a:rPr lang="es-MX" sz="2000" dirty="0"/>
              <a:t>U</a:t>
            </a:r>
            <a:r>
              <a:rPr lang="es-MX" sz="2000" dirty="0" smtClean="0"/>
              <a:t>na </a:t>
            </a:r>
            <a:r>
              <a:rPr lang="es-MX" sz="2000" dirty="0"/>
              <a:t>clase no puede anticipar el tipo de objetos que debe crear debido a la jerarquía de clases existente, lo cual provoca que tenga que delegar esta tarea en una subclase</a:t>
            </a:r>
            <a:r>
              <a:rPr lang="es-MX" dirty="0"/>
              <a:t>.</a:t>
            </a:r>
            <a:endParaRPr lang="es-MX" b="1" dirty="0"/>
          </a:p>
          <a:p>
            <a:pPr algn="just"/>
            <a:endParaRPr lang="es-MX" dirty="0" smtClean="0"/>
          </a:p>
          <a:p>
            <a:endParaRPr lang="es-MX" dirty="0"/>
          </a:p>
        </p:txBody>
      </p:sp>
      <p:sp>
        <p:nvSpPr>
          <p:cNvPr id="6" name="Rectángulo redondeado 5"/>
          <p:cNvSpPr/>
          <p:nvPr/>
        </p:nvSpPr>
        <p:spPr>
          <a:xfrm>
            <a:off x="1049500" y="893915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049500" y="893915"/>
            <a:ext cx="70209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0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Factory </a:t>
            </a:r>
            <a:r>
              <a:rPr lang="es-MX" sz="3000" b="1" dirty="0" err="1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Method</a:t>
            </a:r>
            <a:r>
              <a:rPr lang="es-MX" sz="30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 o Método de Fabricación</a:t>
            </a:r>
            <a:r>
              <a:rPr lang="es-MX" dirty="0">
                <a:solidFill>
                  <a:srgbClr val="00B0F0"/>
                </a:solidFill>
                <a:latin typeface="Sniglet" panose="020B0604020202020204" charset="0"/>
              </a:rPr>
              <a:t/>
            </a:r>
            <a:br>
              <a:rPr lang="es-MX" dirty="0">
                <a:solidFill>
                  <a:srgbClr val="00B0F0"/>
                </a:solidFill>
                <a:latin typeface="Sniglet" panose="020B0604020202020204" charset="0"/>
              </a:rPr>
            </a:br>
            <a:endParaRPr lang="es-MX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93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971550" y="638175"/>
            <a:ext cx="7181850" cy="12763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s-MX" sz="1800" dirty="0"/>
              <a:t>En 1994 apareció el libro </a:t>
            </a:r>
            <a:endParaRPr lang="es-MX" sz="1800" dirty="0" smtClean="0"/>
          </a:p>
          <a:p>
            <a:pPr algn="just">
              <a:buNone/>
            </a:pPr>
            <a:r>
              <a:rPr lang="es-MX" sz="1800" dirty="0" smtClean="0"/>
              <a:t>“</a:t>
            </a:r>
            <a:r>
              <a:rPr lang="es-MX" sz="1800" dirty="0" err="1"/>
              <a:t>Design</a:t>
            </a:r>
            <a:r>
              <a:rPr lang="es-MX" sz="1800" dirty="0"/>
              <a:t> </a:t>
            </a:r>
            <a:r>
              <a:rPr lang="es-MX" sz="1800" dirty="0" err="1"/>
              <a:t>Patterns</a:t>
            </a:r>
            <a:r>
              <a:rPr lang="es-MX" sz="1800" dirty="0"/>
              <a:t>: </a:t>
            </a:r>
            <a:r>
              <a:rPr lang="es-MX" sz="1800" dirty="0" err="1"/>
              <a:t>Elements</a:t>
            </a:r>
            <a:r>
              <a:rPr lang="es-MX" sz="1800" dirty="0"/>
              <a:t> of </a:t>
            </a:r>
            <a:r>
              <a:rPr lang="es-MX" sz="1800" dirty="0" err="1"/>
              <a:t>Resusable</a:t>
            </a:r>
            <a:r>
              <a:rPr lang="es-MX" sz="1800" dirty="0"/>
              <a:t> </a:t>
            </a:r>
            <a:r>
              <a:rPr lang="es-MX" sz="1800" dirty="0" err="1"/>
              <a:t>Object</a:t>
            </a:r>
            <a:r>
              <a:rPr lang="es-MX" sz="1800" dirty="0"/>
              <a:t> </a:t>
            </a:r>
            <a:r>
              <a:rPr lang="es-MX" sz="1800" dirty="0" err="1"/>
              <a:t>Oriented</a:t>
            </a:r>
            <a:r>
              <a:rPr lang="es-MX" sz="1800" dirty="0"/>
              <a:t> Software” </a:t>
            </a:r>
            <a:endParaRPr lang="es-MX" sz="1800" dirty="0" smtClean="0"/>
          </a:p>
          <a:p>
            <a:pPr algn="just">
              <a:buNone/>
            </a:pPr>
            <a:r>
              <a:rPr lang="es-MX" sz="1800" dirty="0" smtClean="0"/>
              <a:t>Escrito </a:t>
            </a:r>
            <a:r>
              <a:rPr lang="es-MX" sz="1800" dirty="0"/>
              <a:t>por los ahora famosos </a:t>
            </a:r>
            <a:r>
              <a:rPr lang="es-MX" sz="1800" dirty="0" err="1"/>
              <a:t>Gang</a:t>
            </a:r>
            <a:r>
              <a:rPr lang="es-MX" sz="1800" dirty="0"/>
              <a:t> of </a:t>
            </a:r>
            <a:r>
              <a:rPr lang="es-MX" sz="1800" dirty="0" err="1"/>
              <a:t>Four</a:t>
            </a:r>
            <a:r>
              <a:rPr lang="es-MX" sz="1800" dirty="0"/>
              <a:t> (</a:t>
            </a:r>
            <a:r>
              <a:rPr lang="es-MX" sz="1800" dirty="0" err="1"/>
              <a:t>GoF</a:t>
            </a:r>
            <a:r>
              <a:rPr lang="es-MX" sz="1800" dirty="0" smtClean="0"/>
              <a:t>).</a:t>
            </a:r>
            <a:endParaRPr lang="es-MX" sz="1800" dirty="0"/>
          </a:p>
          <a:p>
            <a:pPr algn="just">
              <a:buNone/>
            </a:pPr>
            <a:r>
              <a:rPr lang="es-MX" sz="1800" dirty="0" smtClean="0"/>
              <a:t>Erich </a:t>
            </a:r>
            <a:r>
              <a:rPr lang="es-MX" sz="1800" dirty="0"/>
              <a:t>Gamma, Richard </a:t>
            </a:r>
            <a:r>
              <a:rPr lang="es-MX" sz="1800" dirty="0" err="1"/>
              <a:t>Helm</a:t>
            </a:r>
            <a:r>
              <a:rPr lang="es-MX" sz="1800" dirty="0"/>
              <a:t>, Ralph Johnson y John </a:t>
            </a:r>
            <a:r>
              <a:rPr lang="es-MX" sz="1800" dirty="0" err="1"/>
              <a:t>Vlissides</a:t>
            </a:r>
            <a:r>
              <a:rPr lang="es-MX" sz="1800" dirty="0" smtClean="0"/>
              <a:t>.</a:t>
            </a:r>
          </a:p>
          <a:p>
            <a:pPr algn="just"/>
            <a:endParaRPr lang="es-MX" sz="1600" dirty="0"/>
          </a:p>
          <a:p>
            <a:pPr algn="just"/>
            <a:endParaRPr lang="es-MX" sz="1600" dirty="0"/>
          </a:p>
          <a:p>
            <a:pPr algn="just"/>
            <a:endParaRPr lang="es-MX" sz="1600" dirty="0"/>
          </a:p>
          <a:p>
            <a:pPr algn="just"/>
            <a:endParaRPr lang="es-MX" sz="1600" dirty="0" smtClean="0"/>
          </a:p>
        </p:txBody>
      </p:sp>
      <p:pic>
        <p:nvPicPr>
          <p:cNvPr id="2052" name="Picture 4" descr="Resultado de imagen para design patterns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052326"/>
            <a:ext cx="1712724" cy="17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141473" y="2052326"/>
            <a:ext cx="429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2A95B7"/>
              </a:buClr>
              <a:buSzPct val="100000"/>
            </a:pPr>
            <a:r>
              <a:rPr lang="es-MX" sz="1800" b="1" dirty="0">
                <a:solidFill>
                  <a:srgbClr val="434343"/>
                </a:solidFill>
                <a:latin typeface="Sniglet"/>
                <a:sym typeface="Sniglet"/>
              </a:rPr>
              <a:t>“Un patrón de diseño nomina, </a:t>
            </a:r>
          </a:p>
          <a:p>
            <a:pPr lvl="0" algn="ctr">
              <a:buClr>
                <a:srgbClr val="2A95B7"/>
              </a:buClr>
              <a:buSzPct val="100000"/>
            </a:pPr>
            <a:r>
              <a:rPr lang="es-MX" sz="1800" b="1" dirty="0">
                <a:solidFill>
                  <a:srgbClr val="434343"/>
                </a:solidFill>
                <a:latin typeface="Sniglet"/>
                <a:sym typeface="Sniglet"/>
              </a:rPr>
              <a:t>abstrae e identifica los aspectos clave </a:t>
            </a:r>
          </a:p>
          <a:p>
            <a:pPr lvl="0" algn="ctr">
              <a:buClr>
                <a:srgbClr val="2A95B7"/>
              </a:buClr>
              <a:buSzPct val="100000"/>
            </a:pPr>
            <a:r>
              <a:rPr lang="es-MX" sz="1800" b="1" dirty="0">
                <a:solidFill>
                  <a:srgbClr val="434343"/>
                </a:solidFill>
                <a:latin typeface="Sniglet"/>
                <a:sym typeface="Sniglet"/>
              </a:rPr>
              <a:t>de una estructura de diseño común, </a:t>
            </a:r>
          </a:p>
          <a:p>
            <a:pPr lvl="0" algn="ctr">
              <a:buClr>
                <a:srgbClr val="2A95B7"/>
              </a:buClr>
              <a:buSzPct val="100000"/>
            </a:pPr>
            <a:r>
              <a:rPr lang="es-MX" sz="1800" b="1" dirty="0">
                <a:solidFill>
                  <a:srgbClr val="434343"/>
                </a:solidFill>
                <a:latin typeface="Sniglet"/>
                <a:sym typeface="Sniglet"/>
              </a:rPr>
              <a:t>los que los hace útiles para crear un diseño orientado a objetos reutilizable”</a:t>
            </a:r>
          </a:p>
          <a:p>
            <a:pPr algn="just"/>
            <a:endParaRPr lang="es-MX"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819807"/>
            <a:ext cx="7020900" cy="3324518"/>
          </a:xfrm>
        </p:spPr>
        <p:txBody>
          <a:bodyPr/>
          <a:lstStyle/>
          <a:p>
            <a:r>
              <a:rPr lang="es-MX" b="1" dirty="0" smtClean="0"/>
              <a:t>Causas:</a:t>
            </a:r>
          </a:p>
          <a:p>
            <a:pPr algn="just">
              <a:buNone/>
            </a:pPr>
            <a:r>
              <a:rPr lang="es-MX" b="1" dirty="0" smtClean="0"/>
              <a:t> </a:t>
            </a:r>
            <a:r>
              <a:rPr lang="es-MX" sz="2000" b="1" dirty="0" smtClean="0"/>
              <a:t>-</a:t>
            </a:r>
            <a:r>
              <a:rPr lang="es-MX" sz="2000" dirty="0" smtClean="0"/>
              <a:t>No </a:t>
            </a:r>
            <a:r>
              <a:rPr lang="es-MX" sz="2000" dirty="0"/>
              <a:t>se puede anticipar la clase de </a:t>
            </a:r>
            <a:r>
              <a:rPr lang="es-MX" sz="2000" dirty="0" smtClean="0"/>
              <a:t>objetos que </a:t>
            </a:r>
            <a:r>
              <a:rPr lang="es-MX" sz="2000" dirty="0"/>
              <a:t>se tienen que crear</a:t>
            </a:r>
            <a:r>
              <a:rPr lang="es-MX" sz="2000" dirty="0" smtClean="0"/>
              <a:t>.</a:t>
            </a:r>
          </a:p>
          <a:p>
            <a:pPr algn="just">
              <a:buNone/>
            </a:pPr>
            <a:endParaRPr lang="es-MX" sz="2000" dirty="0" smtClean="0"/>
          </a:p>
          <a:p>
            <a:pPr algn="just">
              <a:buNone/>
            </a:pPr>
            <a:r>
              <a:rPr lang="es-MX" sz="2000" dirty="0" smtClean="0"/>
              <a:t> -Una </a:t>
            </a:r>
            <a:r>
              <a:rPr lang="es-MX" sz="2000" dirty="0"/>
              <a:t>clase quiere que sus </a:t>
            </a:r>
            <a:r>
              <a:rPr lang="es-MX" sz="2000" dirty="0" smtClean="0"/>
              <a:t>subclases especifiquen </a:t>
            </a:r>
            <a:r>
              <a:rPr lang="es-MX" sz="2000" dirty="0"/>
              <a:t>que objetos se </a:t>
            </a:r>
            <a:r>
              <a:rPr lang="es-MX" sz="2000" dirty="0" smtClean="0"/>
              <a:t>deben crear.</a:t>
            </a:r>
          </a:p>
          <a:p>
            <a:pPr algn="just">
              <a:buNone/>
            </a:pPr>
            <a:endParaRPr lang="es-MX" sz="2000" dirty="0" smtClean="0"/>
          </a:p>
          <a:p>
            <a:pPr algn="just">
              <a:buNone/>
            </a:pPr>
            <a:r>
              <a:rPr lang="es-MX" sz="2000" dirty="0" smtClean="0"/>
              <a:t>-Clases que delegan la responsabilidad a una de las subclases colaboradoras y  se  	   desea localizar el conocimiento   de qué </a:t>
            </a:r>
            <a:r>
              <a:rPr lang="es-MX" sz="2000" dirty="0"/>
              <a:t> </a:t>
            </a:r>
            <a:r>
              <a:rPr lang="es-MX" sz="2000" dirty="0" smtClean="0"/>
              <a:t>subclases es la encargada.</a:t>
            </a:r>
            <a:endParaRPr lang="es-MX" sz="2000" b="1" dirty="0" smtClean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4212570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56745"/>
            <a:ext cx="7020900" cy="3387580"/>
          </a:xfrm>
        </p:spPr>
        <p:txBody>
          <a:bodyPr/>
          <a:lstStyle/>
          <a:p>
            <a:r>
              <a:rPr lang="es-MX" b="1" dirty="0" smtClean="0"/>
              <a:t>Solución: </a:t>
            </a:r>
          </a:p>
          <a:p>
            <a:r>
              <a:rPr lang="es-MX" b="1" dirty="0" smtClean="0"/>
              <a:t>Estructura -&gt;</a:t>
            </a:r>
            <a:r>
              <a:rPr lang="es-MX" sz="2000" dirty="0" smtClean="0"/>
              <a:t>Estructura </a:t>
            </a:r>
            <a:r>
              <a:rPr lang="es-MX" sz="2000" dirty="0"/>
              <a:t>básica de la solución</a:t>
            </a:r>
            <a:r>
              <a:rPr lang="es-MX" sz="2000" dirty="0" smtClean="0"/>
              <a:t>.</a:t>
            </a:r>
          </a:p>
          <a:p>
            <a:endParaRPr lang="es-MX" sz="2000" dirty="0"/>
          </a:p>
          <a:p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77" t="39382" r="29846" b="16602"/>
          <a:stretch/>
        </p:blipFill>
        <p:spPr>
          <a:xfrm>
            <a:off x="1912882" y="1707266"/>
            <a:ext cx="5540205" cy="25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41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809297"/>
            <a:ext cx="7020900" cy="3335028"/>
          </a:xfrm>
        </p:spPr>
        <p:txBody>
          <a:bodyPr/>
          <a:lstStyle/>
          <a:p>
            <a:r>
              <a:rPr lang="es-MX" b="1" dirty="0" smtClean="0"/>
              <a:t>Participantes: </a:t>
            </a:r>
          </a:p>
          <a:p>
            <a:pPr>
              <a:buNone/>
            </a:pPr>
            <a:r>
              <a:rPr lang="es-MX" sz="2000" b="1" dirty="0" smtClean="0"/>
              <a:t>-</a:t>
            </a:r>
            <a:r>
              <a:rPr lang="es-MX" sz="2000" b="1" dirty="0" err="1" smtClean="0"/>
              <a:t>Product</a:t>
            </a:r>
            <a:r>
              <a:rPr lang="es-MX" sz="2000" b="1" dirty="0" smtClean="0"/>
              <a:t> </a:t>
            </a:r>
            <a:r>
              <a:rPr lang="es-MX" sz="2000" b="1" dirty="0"/>
              <a:t>(Documento) </a:t>
            </a:r>
            <a:r>
              <a:rPr lang="es-MX" sz="2000" b="1" dirty="0" smtClean="0"/>
              <a:t>-&gt; </a:t>
            </a:r>
            <a:r>
              <a:rPr lang="es-MX" sz="2000" dirty="0" smtClean="0"/>
              <a:t>Define </a:t>
            </a:r>
            <a:r>
              <a:rPr lang="es-MX" sz="2000" dirty="0"/>
              <a:t>la interfaz de los objetos que crea el método de fabricación</a:t>
            </a:r>
            <a:r>
              <a:rPr lang="es-MX" sz="2000" dirty="0" smtClean="0"/>
              <a:t>.</a:t>
            </a:r>
            <a:endParaRPr lang="es-MX" sz="2000" dirty="0"/>
          </a:p>
          <a:p>
            <a:pPr>
              <a:buNone/>
            </a:pPr>
            <a:r>
              <a:rPr lang="es-MX" sz="2000" b="1" dirty="0" smtClean="0"/>
              <a:t>-</a:t>
            </a:r>
            <a:r>
              <a:rPr lang="es-MX" sz="2000" b="1" dirty="0" err="1" smtClean="0"/>
              <a:t>ConcreteProduct</a:t>
            </a:r>
            <a:r>
              <a:rPr lang="es-MX" sz="2000" b="1" dirty="0" smtClean="0"/>
              <a:t> </a:t>
            </a:r>
            <a:r>
              <a:rPr lang="es-MX" sz="2000" b="1" dirty="0"/>
              <a:t>(</a:t>
            </a:r>
            <a:r>
              <a:rPr lang="es-MX" sz="2000" b="1" dirty="0" err="1"/>
              <a:t>MiDocumento</a:t>
            </a:r>
            <a:r>
              <a:rPr lang="es-MX" sz="2000" b="1" dirty="0"/>
              <a:t>) </a:t>
            </a:r>
            <a:r>
              <a:rPr lang="es-MX" sz="2000" b="1" dirty="0" smtClean="0"/>
              <a:t>-&gt; </a:t>
            </a:r>
            <a:r>
              <a:rPr lang="es-MX" sz="2000" dirty="0"/>
              <a:t>Implementa la interfaz Producto</a:t>
            </a:r>
            <a:r>
              <a:rPr lang="es-MX" sz="2000" dirty="0" smtClean="0"/>
              <a:t>.</a:t>
            </a:r>
            <a:endParaRPr lang="es-MX" sz="2000" dirty="0"/>
          </a:p>
          <a:p>
            <a:pPr>
              <a:buNone/>
            </a:pPr>
            <a:r>
              <a:rPr lang="es-MX" sz="2000" b="1" dirty="0" smtClean="0"/>
              <a:t>-</a:t>
            </a:r>
            <a:r>
              <a:rPr lang="es-MX" sz="2000" b="1" dirty="0" err="1" smtClean="0"/>
              <a:t>Creator</a:t>
            </a:r>
            <a:r>
              <a:rPr lang="es-MX" sz="2000" b="1" dirty="0" smtClean="0"/>
              <a:t> </a:t>
            </a:r>
            <a:r>
              <a:rPr lang="es-MX" sz="2000" b="1" dirty="0"/>
              <a:t>(Aplicación</a:t>
            </a:r>
            <a:r>
              <a:rPr lang="es-MX" sz="2000" b="1" dirty="0" smtClean="0"/>
              <a:t>)-&gt; </a:t>
            </a:r>
            <a:r>
              <a:rPr lang="es-MX" sz="2000" dirty="0"/>
              <a:t>Declara el método de fabricación, el cual devuelve un objeto del tipo Producto. </a:t>
            </a:r>
          </a:p>
          <a:p>
            <a:pPr>
              <a:buNone/>
            </a:pPr>
            <a:r>
              <a:rPr lang="es-MX" sz="2000" b="1" dirty="0" smtClean="0"/>
              <a:t>-</a:t>
            </a:r>
            <a:r>
              <a:rPr lang="es-MX" sz="2000" b="1" dirty="0" err="1" smtClean="0"/>
              <a:t>CreadorConcreto</a:t>
            </a:r>
            <a:r>
              <a:rPr lang="es-MX" sz="2000" b="1" dirty="0" smtClean="0"/>
              <a:t> </a:t>
            </a:r>
            <a:r>
              <a:rPr lang="es-MX" sz="2000" b="1" dirty="0"/>
              <a:t>(</a:t>
            </a:r>
            <a:r>
              <a:rPr lang="es-MX" sz="2000" b="1" dirty="0" err="1"/>
              <a:t>MiAplicacion</a:t>
            </a:r>
            <a:r>
              <a:rPr lang="es-MX" sz="2000" b="1"/>
              <a:t>) </a:t>
            </a:r>
            <a:r>
              <a:rPr lang="es-MX" sz="2000" b="1" smtClean="0"/>
              <a:t>-&gt; </a:t>
            </a:r>
            <a:r>
              <a:rPr lang="es-MX" sz="2000" smtClean="0"/>
              <a:t>Redefine </a:t>
            </a:r>
            <a:r>
              <a:rPr lang="es-MX" sz="2000" dirty="0"/>
              <a:t>el método de fabricación para devolver una instancia de </a:t>
            </a:r>
            <a:r>
              <a:rPr lang="es-MX" sz="2000" dirty="0" err="1"/>
              <a:t>ProductoConcreto</a:t>
            </a:r>
            <a:r>
              <a:rPr lang="es-MX" sz="2000" dirty="0"/>
              <a:t>.</a:t>
            </a:r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1538765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525517"/>
            <a:ext cx="7020900" cy="3618808"/>
          </a:xfrm>
        </p:spPr>
        <p:txBody>
          <a:bodyPr/>
          <a:lstStyle/>
          <a:p>
            <a:r>
              <a:rPr lang="es-MX" b="1" dirty="0" smtClean="0"/>
              <a:t>Colaboradores: </a:t>
            </a:r>
          </a:p>
          <a:p>
            <a:pPr algn="just">
              <a:buNone/>
            </a:pPr>
            <a:r>
              <a:rPr lang="es-MX" sz="2000" dirty="0" smtClean="0"/>
              <a:t>-El </a:t>
            </a:r>
            <a:r>
              <a:rPr lang="es-MX" sz="2000" dirty="0"/>
              <a:t>creador emplea el método de fabricación redefinido por sus subclases para utilizar la instancia del producto concreto </a:t>
            </a:r>
            <a:r>
              <a:rPr lang="es-MX" sz="2000" dirty="0" smtClean="0"/>
              <a:t>apropiada</a:t>
            </a:r>
          </a:p>
          <a:p>
            <a:pPr algn="just">
              <a:buNone/>
            </a:pPr>
            <a:endParaRPr lang="es-MX" sz="2000" b="1" dirty="0" smtClean="0"/>
          </a:p>
          <a:p>
            <a:r>
              <a:rPr lang="es-MX" b="1" dirty="0" smtClean="0"/>
              <a:t>Estrategias:</a:t>
            </a:r>
          </a:p>
          <a:p>
            <a:pPr algn="just">
              <a:buNone/>
            </a:pPr>
            <a:r>
              <a:rPr lang="es-MX" sz="2000" b="1" dirty="0" smtClean="0"/>
              <a:t>-C</a:t>
            </a:r>
            <a:r>
              <a:rPr lang="es-MX" sz="2000" dirty="0" smtClean="0"/>
              <a:t>uando </a:t>
            </a:r>
            <a:r>
              <a:rPr lang="es-MX" sz="2000" dirty="0"/>
              <a:t>una clase no puede adelantar las clases de objetos que debe crear.</a:t>
            </a:r>
          </a:p>
          <a:p>
            <a:pPr algn="just">
              <a:buNone/>
            </a:pPr>
            <a:r>
              <a:rPr lang="es-MX" sz="2000" dirty="0" smtClean="0"/>
              <a:t>-Cuando </a:t>
            </a:r>
            <a:r>
              <a:rPr lang="es-MX" sz="2000" dirty="0"/>
              <a:t>una clase pretende que sus subclases especifiquen los objetos </a:t>
            </a:r>
            <a:r>
              <a:rPr lang="es-MX" sz="2000" dirty="0" smtClean="0"/>
              <a:t>que ella </a:t>
            </a:r>
            <a:r>
              <a:rPr lang="es-MX" sz="2000" dirty="0"/>
              <a:t>crea.</a:t>
            </a:r>
          </a:p>
          <a:p>
            <a:pPr algn="just">
              <a:buNone/>
            </a:pPr>
            <a:r>
              <a:rPr lang="es-MX" sz="2000" dirty="0" smtClean="0"/>
              <a:t>-Cuando </a:t>
            </a:r>
            <a:r>
              <a:rPr lang="es-MX" sz="2000" dirty="0"/>
              <a:t>una clase delega su responsabilidad hacia una de entre varias</a:t>
            </a:r>
          </a:p>
          <a:p>
            <a:endParaRPr lang="es-MX" b="1" dirty="0"/>
          </a:p>
          <a:p>
            <a:endParaRPr lang="es-MX" b="1" dirty="0" smtClean="0"/>
          </a:p>
          <a:p>
            <a:pPr algn="just"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5131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62152"/>
            <a:ext cx="7020900" cy="3482173"/>
          </a:xfrm>
        </p:spPr>
        <p:txBody>
          <a:bodyPr/>
          <a:lstStyle/>
          <a:p>
            <a:r>
              <a:rPr lang="es-MX" b="1" dirty="0" smtClean="0"/>
              <a:t>Consecuencias: </a:t>
            </a:r>
          </a:p>
          <a:p>
            <a:pPr algn="just">
              <a:buNone/>
            </a:pPr>
            <a:r>
              <a:rPr lang="es-MX" sz="2000" dirty="0" smtClean="0"/>
              <a:t>-</a:t>
            </a:r>
            <a:r>
              <a:rPr lang="es-MX" sz="2000" dirty="0"/>
              <a:t>Elimina la necesidad de incluir clases específicas de la aplicación en </a:t>
            </a:r>
            <a:r>
              <a:rPr lang="es-MX" sz="2000" dirty="0" smtClean="0"/>
              <a:t>código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-Mayor flexibilidad</a:t>
            </a:r>
          </a:p>
          <a:p>
            <a:pPr algn="just">
              <a:buNone/>
            </a:pPr>
            <a:endParaRPr lang="es-MX" sz="2000" dirty="0" smtClean="0"/>
          </a:p>
          <a:p>
            <a:pPr algn="just">
              <a:buNone/>
            </a:pPr>
            <a:r>
              <a:rPr lang="es-MX" sz="2000" dirty="0"/>
              <a:t>-</a:t>
            </a:r>
            <a:r>
              <a:rPr lang="es-MX" sz="2000" dirty="0" smtClean="0"/>
              <a:t>Conecta </a:t>
            </a:r>
            <a:r>
              <a:rPr lang="es-MX" sz="2000" dirty="0"/>
              <a:t>jerarquías de clases paralelas (delegación</a:t>
            </a:r>
            <a:r>
              <a:rPr lang="es-MX" sz="2000" dirty="0" smtClean="0"/>
              <a:t>).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/>
              <a:t>-</a:t>
            </a:r>
            <a:r>
              <a:rPr lang="es-MX" sz="2000" dirty="0" smtClean="0"/>
              <a:t>Proporciona </a:t>
            </a:r>
            <a:r>
              <a:rPr lang="es-MX" sz="2000" dirty="0"/>
              <a:t>enganches para las subclases</a:t>
            </a:r>
            <a:r>
              <a:rPr lang="es-MX" sz="2000" dirty="0" smtClean="0"/>
              <a:t>.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-Las </a:t>
            </a:r>
            <a:r>
              <a:rPr lang="es-MX" sz="2000" dirty="0"/>
              <a:t>subclases pueden dar una versión extendida del código padre</a:t>
            </a:r>
          </a:p>
          <a:p>
            <a:endParaRPr lang="es-MX" dirty="0"/>
          </a:p>
          <a:p>
            <a:pPr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564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472966"/>
            <a:ext cx="7020900" cy="3671359"/>
          </a:xfrm>
        </p:spPr>
        <p:txBody>
          <a:bodyPr/>
          <a:lstStyle/>
          <a:p>
            <a:r>
              <a:rPr lang="es-MX" b="1" dirty="0" smtClean="0"/>
              <a:t>Desventajas:</a:t>
            </a:r>
          </a:p>
          <a:p>
            <a:pPr algn="just">
              <a:buNone/>
            </a:pPr>
            <a:r>
              <a:rPr lang="es-MX" b="1" dirty="0" smtClean="0"/>
              <a:t>-</a:t>
            </a:r>
            <a:r>
              <a:rPr lang="es-MX" sz="2000" dirty="0" smtClean="0"/>
              <a:t>Puede </a:t>
            </a:r>
            <a:r>
              <a:rPr lang="es-MX" sz="2000" dirty="0"/>
              <a:t>obligar a extender la clase creadora sólo para crear un producto concreto. Si esto es un problema puede emplear otra solución como por ejemplo el patrón prototipo.</a:t>
            </a:r>
            <a:endParaRPr lang="es-MX" sz="2000" b="1" dirty="0"/>
          </a:p>
          <a:p>
            <a:pPr algn="just"/>
            <a:endParaRPr lang="es-MX" sz="2000" b="1" dirty="0" smtClean="0"/>
          </a:p>
          <a:p>
            <a:pPr algn="just"/>
            <a:r>
              <a:rPr lang="es-MX" b="1" dirty="0" smtClean="0"/>
              <a:t>Implementación</a:t>
            </a:r>
          </a:p>
          <a:p>
            <a:pPr algn="just">
              <a:buNone/>
            </a:pPr>
            <a:r>
              <a:rPr lang="es-MX" sz="2000" b="1" dirty="0" smtClean="0"/>
              <a:t>-Dos </a:t>
            </a:r>
            <a:r>
              <a:rPr lang="es-MX" sz="2000" b="1" dirty="0"/>
              <a:t>variantes:</a:t>
            </a:r>
          </a:p>
          <a:p>
            <a:pPr algn="just">
              <a:buNone/>
            </a:pPr>
            <a:r>
              <a:rPr lang="es-MX" sz="2000" dirty="0" smtClean="0"/>
              <a:t>	*El </a:t>
            </a:r>
            <a:r>
              <a:rPr lang="es-MX" sz="2000" dirty="0"/>
              <a:t>creador es una clase abstracta y no proporciona </a:t>
            </a:r>
            <a:r>
              <a:rPr lang="es-MX" sz="2000" dirty="0" smtClean="0"/>
              <a:t>	implementación </a:t>
            </a:r>
            <a:r>
              <a:rPr lang="es-MX" sz="2000" dirty="0"/>
              <a:t>por defecto para el método</a:t>
            </a:r>
            <a:r>
              <a:rPr lang="es-MX" sz="2000" dirty="0" smtClean="0"/>
              <a:t>.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	*El </a:t>
            </a:r>
            <a:r>
              <a:rPr lang="es-MX" sz="2000" dirty="0"/>
              <a:t>creador es una clase concreta y define un </a:t>
            </a:r>
            <a:r>
              <a:rPr lang="es-MX" sz="2000" dirty="0" smtClean="0"/>
              <a:t>	producto </a:t>
            </a:r>
            <a:r>
              <a:rPr lang="es-MX" sz="2000" dirty="0"/>
              <a:t>concreto por defecto</a:t>
            </a:r>
          </a:p>
          <a:p>
            <a:endParaRPr lang="es-MX" dirty="0"/>
          </a:p>
          <a:p>
            <a:pPr algn="just"/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7459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07155" y="1671837"/>
            <a:ext cx="7020900" cy="3471663"/>
          </a:xfrm>
        </p:spPr>
        <p:txBody>
          <a:bodyPr/>
          <a:lstStyle/>
          <a:p>
            <a:pPr>
              <a:buNone/>
            </a:pPr>
            <a:r>
              <a:rPr lang="es-MX" b="1" dirty="0" smtClean="0"/>
              <a:t>-Métodos </a:t>
            </a:r>
            <a:r>
              <a:rPr lang="es-MX" b="1" dirty="0"/>
              <a:t>de fabricación parametrizados:</a:t>
            </a:r>
          </a:p>
          <a:p>
            <a:pPr>
              <a:buNone/>
            </a:pPr>
            <a:r>
              <a:rPr lang="es-MX" dirty="0" smtClean="0"/>
              <a:t>	</a:t>
            </a:r>
            <a:r>
              <a:rPr lang="es-MX" sz="2000" dirty="0" smtClean="0"/>
              <a:t>*Un único </a:t>
            </a:r>
            <a:r>
              <a:rPr lang="es-MX" sz="2000" dirty="0"/>
              <a:t>método puede crear distintos </a:t>
            </a:r>
            <a:r>
              <a:rPr lang="es-MX" sz="2000" dirty="0" smtClean="0"/>
              <a:t>	productos 	en </a:t>
            </a:r>
            <a:r>
              <a:rPr lang="es-MX" sz="2000" dirty="0"/>
              <a:t>base a los parámetros del </a:t>
            </a:r>
            <a:r>
              <a:rPr lang="es-MX" sz="2000" dirty="0" smtClean="0"/>
              <a:t>método </a:t>
            </a:r>
            <a:r>
              <a:rPr lang="es-MX" sz="2000" dirty="0"/>
              <a:t>de fabricación.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68161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46234"/>
            <a:ext cx="7020900" cy="3398091"/>
          </a:xfrm>
        </p:spPr>
        <p:txBody>
          <a:bodyPr/>
          <a:lstStyle/>
          <a:p>
            <a:pPr algn="just"/>
            <a:r>
              <a:rPr lang="es-MX" b="1" dirty="0" smtClean="0"/>
              <a:t>Código: </a:t>
            </a:r>
            <a:r>
              <a:rPr lang="es-MX" sz="2000" dirty="0" smtClean="0"/>
              <a:t>Una clase </a:t>
            </a:r>
            <a:r>
              <a:rPr lang="es-MX" sz="2000" dirty="0"/>
              <a:t>abstracta llamada Triangulo, de la </a:t>
            </a:r>
            <a:r>
              <a:rPr lang="es-MX" sz="2000" dirty="0" smtClean="0"/>
              <a:t>cual heredan </a:t>
            </a:r>
            <a:r>
              <a:rPr lang="es-MX" sz="2000" dirty="0"/>
              <a:t>los 3 tipos de triángulos conocidos.</a:t>
            </a:r>
          </a:p>
          <a:p>
            <a:pPr algn="just"/>
            <a:endParaRPr lang="es-MX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956" t="24915" r="44782" b="10125"/>
          <a:stretch/>
        </p:blipFill>
        <p:spPr>
          <a:xfrm>
            <a:off x="1417352" y="1457467"/>
            <a:ext cx="6653048" cy="29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35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848" t="33034" r="31739" b="15733"/>
          <a:stretch/>
        </p:blipFill>
        <p:spPr>
          <a:xfrm>
            <a:off x="1091542" y="536027"/>
            <a:ext cx="6938362" cy="355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631" t="26268" r="32500" b="20373"/>
          <a:stretch/>
        </p:blipFill>
        <p:spPr>
          <a:xfrm>
            <a:off x="1072054" y="551847"/>
            <a:ext cx="6905297" cy="35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94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821550" y="1200151"/>
            <a:ext cx="5905130" cy="258127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Entonces: </a:t>
            </a:r>
            <a:br>
              <a:rPr lang="en" dirty="0" smtClean="0"/>
            </a:br>
            <a:r>
              <a:rPr lang="en" dirty="0" smtClean="0"/>
              <a:t>¿Qué es un PATRÓN DE DISEÑO?</a:t>
            </a:r>
            <a:endParaRPr lang="en" dirty="0"/>
          </a:p>
        </p:txBody>
      </p:sp>
      <p:pic>
        <p:nvPicPr>
          <p:cNvPr id="5" name="Picture 2" descr="Resultado de imagen para signo de interrogació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5" y="678735"/>
            <a:ext cx="1132205" cy="13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196" t="26463" r="32391" b="16118"/>
          <a:stretch/>
        </p:blipFill>
        <p:spPr>
          <a:xfrm>
            <a:off x="799915" y="557048"/>
            <a:ext cx="7177437" cy="35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8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53389" y="872359"/>
            <a:ext cx="7020900" cy="420413"/>
          </a:xfrm>
        </p:spPr>
        <p:txBody>
          <a:bodyPr/>
          <a:lstStyle/>
          <a:p>
            <a:pPr>
              <a:buNone/>
            </a:pPr>
            <a:r>
              <a:rPr lang="es-MX" sz="2000" dirty="0" smtClean="0">
                <a:sym typeface="Wingdings" panose="05000000000000000000" pitchFamily="2" charset="2"/>
              </a:rPr>
              <a:t></a:t>
            </a:r>
            <a:r>
              <a:rPr lang="es-MX" sz="2000" dirty="0" smtClean="0"/>
              <a:t>Pero tenemos el siguiente inconveniente:</a:t>
            </a:r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39" t="52369" r="42283" b="36805"/>
          <a:stretch/>
        </p:blipFill>
        <p:spPr>
          <a:xfrm>
            <a:off x="925032" y="1509177"/>
            <a:ext cx="7145368" cy="158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630" t="23755" r="37174" b="25979"/>
          <a:stretch/>
        </p:blipFill>
        <p:spPr>
          <a:xfrm>
            <a:off x="1093076" y="554970"/>
            <a:ext cx="6841890" cy="35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588579"/>
            <a:ext cx="7020900" cy="819807"/>
          </a:xfrm>
        </p:spPr>
        <p:txBody>
          <a:bodyPr/>
          <a:lstStyle/>
          <a:p>
            <a:pPr algn="ctr">
              <a:buNone/>
            </a:pPr>
            <a:r>
              <a:rPr lang="es-MX" sz="2000" dirty="0" smtClean="0">
                <a:sym typeface="Wingdings" panose="05000000000000000000" pitchFamily="2" charset="2"/>
              </a:rPr>
              <a:t></a:t>
            </a:r>
            <a:r>
              <a:rPr lang="es-MX" sz="2000" dirty="0" smtClean="0"/>
              <a:t>Veremos </a:t>
            </a:r>
            <a:r>
              <a:rPr lang="es-MX" sz="2000" dirty="0"/>
              <a:t>que, desde el punto de vista del cliente, es muy sencillo poder crear un triángulo: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630" t="29942" r="41522" b="16699"/>
          <a:stretch/>
        </p:blipFill>
        <p:spPr>
          <a:xfrm>
            <a:off x="1462626" y="1292771"/>
            <a:ext cx="6472684" cy="29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10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88276"/>
            <a:ext cx="7020900" cy="3356049"/>
          </a:xfrm>
        </p:spPr>
        <p:txBody>
          <a:bodyPr/>
          <a:lstStyle/>
          <a:p>
            <a:r>
              <a:rPr lang="es-MX" b="1" dirty="0" smtClean="0"/>
              <a:t>Patrones relacionados:</a:t>
            </a:r>
          </a:p>
          <a:p>
            <a:pPr>
              <a:buNone/>
            </a:pPr>
            <a:endParaRPr lang="es-MX" b="1" dirty="0" smtClean="0"/>
          </a:p>
          <a:p>
            <a:pPr algn="just">
              <a:buNone/>
            </a:pPr>
            <a:r>
              <a:rPr lang="es-MX" sz="2000" dirty="0" smtClean="0"/>
              <a:t>-Abstract Factory: Este patrón suele implementarse con métodos de fabricación.</a:t>
            </a:r>
          </a:p>
          <a:p>
            <a:pPr algn="just">
              <a:buNone/>
            </a:pPr>
            <a:endParaRPr lang="es-MX" sz="2000" dirty="0" smtClean="0"/>
          </a:p>
          <a:p>
            <a:pPr algn="just">
              <a:buNone/>
            </a:pPr>
            <a:r>
              <a:rPr lang="es-MX" sz="2000" dirty="0" smtClean="0"/>
              <a:t>-</a:t>
            </a:r>
            <a:r>
              <a:rPr lang="es-MX" sz="2000" dirty="0" err="1" smtClean="0"/>
              <a:t>Template</a:t>
            </a:r>
            <a:r>
              <a:rPr lang="es-MX" sz="2000" dirty="0" smtClean="0"/>
              <a:t> </a:t>
            </a:r>
            <a:r>
              <a:rPr lang="es-MX" sz="2000" dirty="0" err="1"/>
              <a:t>Method</a:t>
            </a:r>
            <a:r>
              <a:rPr lang="es-MX" sz="2000" dirty="0"/>
              <a:t>: Los métodos que generalmente son llamados desde adentro del </a:t>
            </a:r>
            <a:r>
              <a:rPr lang="es-MX" sz="2000" dirty="0" smtClean="0"/>
              <a:t>patrón.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-</a:t>
            </a:r>
            <a:r>
              <a:rPr lang="es-MX" sz="2000" dirty="0" err="1" smtClean="0"/>
              <a:t>Ptrototype</a:t>
            </a:r>
            <a:r>
              <a:rPr lang="es-MX" sz="2000" dirty="0"/>
              <a:t>: El creador necesita una operación para inicializar la clase producto.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3931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MX" b="1" dirty="0"/>
              <a:t>Sinopsis</a:t>
            </a:r>
            <a:r>
              <a:rPr lang="es-MX" dirty="0"/>
              <a:t>: </a:t>
            </a:r>
            <a:r>
              <a:rPr lang="es-MX" sz="2000" dirty="0" smtClean="0"/>
              <a:t>Crear </a:t>
            </a:r>
            <a:r>
              <a:rPr lang="es-MX" sz="2000" dirty="0"/>
              <a:t>nuevos objetos duplicándolos, </a:t>
            </a:r>
            <a:r>
              <a:rPr lang="es-MX" sz="2000" dirty="0" smtClean="0"/>
              <a:t>una </a:t>
            </a:r>
            <a:r>
              <a:rPr lang="es-MX" sz="2000" dirty="0"/>
              <a:t>instancia creada previamente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pPr algn="just"/>
            <a:r>
              <a:rPr lang="es-MX" b="1" dirty="0" smtClean="0"/>
              <a:t>Contexto</a:t>
            </a:r>
            <a:r>
              <a:rPr lang="es-MX" sz="2000" b="1" dirty="0" smtClean="0"/>
              <a:t>: </a:t>
            </a:r>
            <a:r>
              <a:rPr lang="es-MX" sz="2000" dirty="0" smtClean="0"/>
              <a:t>Es conveniente </a:t>
            </a:r>
            <a:r>
              <a:rPr lang="es-MX" sz="2000" dirty="0"/>
              <a:t>clonar un objeto predeterminado que actúe de prototipo y modificar los valores necesarios para que se ajuste a su nuevo propósito.</a:t>
            </a:r>
          </a:p>
          <a:p>
            <a:pPr algn="just"/>
            <a:endParaRPr lang="es-MX" b="1" dirty="0"/>
          </a:p>
          <a:p>
            <a:pPr algn="just"/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1049500" y="831853"/>
            <a:ext cx="68785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Prototype </a:t>
            </a:r>
            <a:r>
              <a:rPr lang="es-MX" sz="3200" b="1" dirty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o Prototipo</a:t>
            </a:r>
          </a:p>
          <a:p>
            <a:r>
              <a:rPr lang="es-MX" dirty="0">
                <a:solidFill>
                  <a:srgbClr val="00B0F0"/>
                </a:solidFill>
                <a:latin typeface="Sniglet" panose="020B0604020202020204" charset="0"/>
              </a:rPr>
              <a:t/>
            </a:r>
            <a:br>
              <a:rPr lang="es-MX" dirty="0">
                <a:solidFill>
                  <a:srgbClr val="00B0F0"/>
                </a:solidFill>
                <a:latin typeface="Sniglet" panose="020B0604020202020204" charset="0"/>
              </a:rPr>
            </a:br>
            <a:r>
              <a:rPr lang="es-MX" dirty="0" smtClean="0"/>
              <a:t> </a:t>
            </a:r>
            <a:endParaRPr lang="es-MX" dirty="0">
              <a:solidFill>
                <a:srgbClr val="00B0F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049500" y="893915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70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00391"/>
            <a:ext cx="7020900" cy="3443934"/>
          </a:xfrm>
        </p:spPr>
        <p:txBody>
          <a:bodyPr/>
          <a:lstStyle/>
          <a:p>
            <a:pPr algn="just"/>
            <a:r>
              <a:rPr lang="es-MX" b="1" dirty="0" smtClean="0"/>
              <a:t>Causas:</a:t>
            </a:r>
            <a:r>
              <a:rPr lang="es-MX" dirty="0"/>
              <a:t> </a:t>
            </a:r>
            <a:r>
              <a:rPr lang="es-MX" sz="2000" dirty="0" smtClean="0"/>
              <a:t>Evitar </a:t>
            </a:r>
            <a:r>
              <a:rPr lang="es-MX" sz="2000" dirty="0"/>
              <a:t>el costo inherente a la creación de un objeto nuevo mediante el operador new cuando esto demasiado costoso para la aplicación</a:t>
            </a:r>
            <a:r>
              <a:rPr lang="es-MX" sz="2000" dirty="0" smtClean="0"/>
              <a:t>.</a:t>
            </a:r>
          </a:p>
          <a:p>
            <a:pPr algn="just"/>
            <a:endParaRPr lang="es-MX" dirty="0"/>
          </a:p>
          <a:p>
            <a:pPr algn="just"/>
            <a:r>
              <a:rPr lang="es-MX" b="1" dirty="0" smtClean="0"/>
              <a:t>Solución</a:t>
            </a:r>
            <a:r>
              <a:rPr lang="es-MX" dirty="0" smtClean="0"/>
              <a:t>: </a:t>
            </a:r>
            <a:r>
              <a:rPr lang="es-MX" sz="2000" dirty="0" smtClean="0"/>
              <a:t>Definir </a:t>
            </a:r>
            <a:r>
              <a:rPr lang="es-MX" sz="2000" dirty="0"/>
              <a:t>una interfaz que expone el método necesario para realizar la clonación del objeto. </a:t>
            </a:r>
            <a:endParaRPr lang="es-MX" sz="2000" dirty="0" smtClean="0"/>
          </a:p>
          <a:p>
            <a:pPr algn="just"/>
            <a:r>
              <a:rPr lang="es-MX" sz="2000" dirty="0" smtClean="0"/>
              <a:t>Las </a:t>
            </a:r>
            <a:r>
              <a:rPr lang="es-MX" sz="2000" dirty="0"/>
              <a:t>clases que pueden ser clonadas implementarán esta interfaz, mientras que las clases que deseen clonar deberán utilizar el método definido en la interfaz.</a:t>
            </a:r>
            <a:br>
              <a:rPr lang="es-MX" sz="2000" dirty="0"/>
            </a:br>
            <a:r>
              <a:rPr lang="es-MX" sz="2000" dirty="0"/>
              <a:t/>
            </a:r>
            <a:br>
              <a:rPr lang="es-MX" sz="2000" dirty="0"/>
            </a:br>
            <a:endParaRPr lang="es-MX" sz="2000" dirty="0"/>
          </a:p>
          <a:p>
            <a:pPr algn="just"/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410480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1951" y="457200"/>
            <a:ext cx="7020900" cy="3443934"/>
          </a:xfrm>
        </p:spPr>
        <p:txBody>
          <a:bodyPr/>
          <a:lstStyle/>
          <a:p>
            <a:r>
              <a:rPr lang="es-MX" sz="2000" dirty="0" smtClean="0"/>
              <a:t>Existen dos tipos de clonación:</a:t>
            </a:r>
          </a:p>
          <a:p>
            <a:pPr>
              <a:buNone/>
            </a:pPr>
            <a:r>
              <a:rPr lang="es-MX" sz="2000" dirty="0"/>
              <a:t>-Profunda</a:t>
            </a:r>
          </a:p>
          <a:p>
            <a:pPr>
              <a:buNone/>
            </a:pPr>
            <a:r>
              <a:rPr lang="es-MX" sz="2000" dirty="0"/>
              <a:t>-</a:t>
            </a:r>
            <a:r>
              <a:rPr lang="es-MX" sz="2000" dirty="0" smtClean="0"/>
              <a:t>Superficial</a:t>
            </a:r>
          </a:p>
          <a:p>
            <a:r>
              <a:rPr lang="es-MX" b="1" dirty="0" smtClean="0"/>
              <a:t>Estructura:</a:t>
            </a:r>
            <a:r>
              <a:rPr lang="es-MX" sz="2000" dirty="0" smtClean="0"/>
              <a:t> Estructura básica de la solución.</a:t>
            </a:r>
            <a:endParaRPr lang="es-MX" sz="2000" dirty="0"/>
          </a:p>
          <a:p>
            <a:pPr>
              <a:buNone/>
            </a:pPr>
            <a:endParaRPr lang="es-MX" sz="2000" dirty="0"/>
          </a:p>
          <a:p>
            <a:pPr>
              <a:buNone/>
            </a:pPr>
            <a:endParaRPr lang="es-MX" sz="2000" dirty="0" smtClean="0"/>
          </a:p>
        </p:txBody>
      </p:sp>
      <p:pic>
        <p:nvPicPr>
          <p:cNvPr id="4" name="Imagen 3" descr="https://upload.wikimedia.org/wikipedia/commons/a/af/Prototype_design_patter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450" y="1809344"/>
            <a:ext cx="5101901" cy="2597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8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19847"/>
            <a:ext cx="7020900" cy="3424478"/>
          </a:xfrm>
        </p:spPr>
        <p:txBody>
          <a:bodyPr/>
          <a:lstStyle/>
          <a:p>
            <a:pPr lvl="0" algn="just"/>
            <a:r>
              <a:rPr lang="es-MX" b="1" dirty="0" smtClean="0"/>
              <a:t>Participantes: </a:t>
            </a:r>
          </a:p>
          <a:p>
            <a:pPr lvl="0" algn="just">
              <a:buNone/>
            </a:pPr>
            <a:r>
              <a:rPr lang="es-MX" sz="2000" dirty="0" smtClean="0"/>
              <a:t>	-Cliente</a:t>
            </a:r>
            <a:r>
              <a:rPr lang="es-MX" sz="2000" dirty="0"/>
              <a:t>: Es el encargado de solicitar la creación de </a:t>
            </a:r>
            <a:r>
              <a:rPr lang="es-MX" sz="2000" dirty="0" smtClean="0"/>
              <a:t>	los </a:t>
            </a:r>
            <a:r>
              <a:rPr lang="es-MX" sz="2000" dirty="0"/>
              <a:t>nuevos objetos a partir de los </a:t>
            </a:r>
            <a:r>
              <a:rPr lang="es-MX" sz="2000" dirty="0" smtClean="0"/>
              <a:t>prototipos</a:t>
            </a:r>
          </a:p>
          <a:p>
            <a:pPr lvl="0" algn="just">
              <a:buNone/>
            </a:pPr>
            <a:endParaRPr lang="es-MX" sz="2000" dirty="0"/>
          </a:p>
          <a:p>
            <a:pPr lvl="0" algn="just">
              <a:buNone/>
            </a:pPr>
            <a:r>
              <a:rPr lang="es-MX" sz="2000" dirty="0" smtClean="0"/>
              <a:t>	-Prototipo </a:t>
            </a:r>
            <a:r>
              <a:rPr lang="es-MX" sz="2000" dirty="0"/>
              <a:t>Concreto: Posee características </a:t>
            </a:r>
            <a:r>
              <a:rPr lang="es-MX" sz="2000" dirty="0" smtClean="0"/>
              <a:t>	concretas </a:t>
            </a:r>
            <a:r>
              <a:rPr lang="es-MX" sz="2000" dirty="0"/>
              <a:t>que serán reproducidas para nuevos </a:t>
            </a:r>
            <a:r>
              <a:rPr lang="es-MX" sz="2000" dirty="0" smtClean="0"/>
              <a:t>		objetos </a:t>
            </a:r>
            <a:r>
              <a:rPr lang="es-MX" sz="2000" dirty="0"/>
              <a:t>e implementa una operación para clonarse</a:t>
            </a:r>
            <a:r>
              <a:rPr lang="es-MX" sz="2000" dirty="0" smtClean="0"/>
              <a:t>.</a:t>
            </a:r>
          </a:p>
          <a:p>
            <a:pPr lvl="0" algn="just">
              <a:buNone/>
            </a:pPr>
            <a:endParaRPr lang="es-MX" sz="2000" dirty="0"/>
          </a:p>
          <a:p>
            <a:pPr lvl="0" algn="just">
              <a:buNone/>
            </a:pPr>
            <a:r>
              <a:rPr lang="es-MX" sz="2000" dirty="0" smtClean="0"/>
              <a:t>	-Prototipo</a:t>
            </a:r>
            <a:r>
              <a:rPr lang="es-MX" sz="2000" dirty="0"/>
              <a:t>: Declara una interfaz para clonarse, a la </a:t>
            </a:r>
            <a:r>
              <a:rPr lang="es-MX" sz="2000" dirty="0" smtClean="0"/>
              <a:t>	que </a:t>
            </a:r>
            <a:r>
              <a:rPr lang="es-MX" sz="2000" dirty="0"/>
              <a:t>accede el cliente</a:t>
            </a:r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958811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3116" y="554477"/>
            <a:ext cx="7957224" cy="3375840"/>
          </a:xfrm>
        </p:spPr>
        <p:txBody>
          <a:bodyPr/>
          <a:lstStyle/>
          <a:p>
            <a:r>
              <a:rPr lang="es-MX" b="1" dirty="0" smtClean="0"/>
              <a:t>Consecuencias: </a:t>
            </a:r>
          </a:p>
          <a:p>
            <a:pPr lvl="0" algn="just">
              <a:buNone/>
            </a:pPr>
            <a:r>
              <a:rPr lang="es-MX" sz="2000" dirty="0" smtClean="0"/>
              <a:t>	POSITIVAS</a:t>
            </a:r>
            <a:r>
              <a:rPr lang="es-MX" sz="2000" dirty="0"/>
              <a:t>:</a:t>
            </a:r>
          </a:p>
          <a:p>
            <a:pPr lvl="1" algn="just">
              <a:buNone/>
            </a:pPr>
            <a:r>
              <a:rPr lang="es-MX" sz="2000" dirty="0" smtClean="0"/>
              <a:t>	</a:t>
            </a:r>
            <a:r>
              <a:rPr lang="es-MX" sz="2000" dirty="0"/>
              <a:t> _ </a:t>
            </a:r>
            <a:r>
              <a:rPr lang="es-MX" sz="2000" dirty="0" smtClean="0"/>
              <a:t>Clonar </a:t>
            </a:r>
            <a:r>
              <a:rPr lang="es-MX" sz="2000" dirty="0"/>
              <a:t>un objeto es mucho más rápido que </a:t>
            </a:r>
            <a:r>
              <a:rPr lang="es-MX" sz="2000" dirty="0" smtClean="0"/>
              <a:t> crearlo</a:t>
            </a:r>
            <a:r>
              <a:rPr lang="es-MX" sz="2000" dirty="0"/>
              <a:t>.</a:t>
            </a:r>
          </a:p>
          <a:p>
            <a:pPr lvl="1" algn="just">
              <a:buNone/>
            </a:pPr>
            <a:r>
              <a:rPr lang="es-MX" sz="2000" dirty="0" smtClean="0"/>
              <a:t>	</a:t>
            </a:r>
            <a:r>
              <a:rPr lang="es-MX" sz="2000" dirty="0"/>
              <a:t> </a:t>
            </a:r>
            <a:r>
              <a:rPr lang="es-MX" sz="2000" dirty="0" smtClean="0"/>
              <a:t>_Un </a:t>
            </a:r>
            <a:r>
              <a:rPr lang="es-MX" sz="2000" dirty="0"/>
              <a:t>programa puede añadir y borrar </a:t>
            </a:r>
            <a:r>
              <a:rPr lang="es-MX" sz="2000" dirty="0" smtClean="0"/>
              <a:t>dinámicamente 	objetos </a:t>
            </a:r>
            <a:r>
              <a:rPr lang="es-MX" sz="2000" dirty="0"/>
              <a:t>prototipo en tiempo de </a:t>
            </a:r>
            <a:r>
              <a:rPr lang="es-MX" sz="2000" dirty="0" smtClean="0"/>
              <a:t>	ejecución</a:t>
            </a:r>
            <a:r>
              <a:rPr lang="es-MX" sz="2000" dirty="0"/>
              <a:t>.</a:t>
            </a:r>
          </a:p>
          <a:p>
            <a:pPr lvl="1" algn="just">
              <a:buNone/>
            </a:pPr>
            <a:r>
              <a:rPr lang="es-MX" sz="2000" dirty="0" smtClean="0"/>
              <a:t>	</a:t>
            </a:r>
            <a:r>
              <a:rPr lang="es-MX" sz="2000" dirty="0"/>
              <a:t> _ </a:t>
            </a:r>
            <a:r>
              <a:rPr lang="es-MX" sz="2000" dirty="0" smtClean="0"/>
              <a:t>El </a:t>
            </a:r>
            <a:r>
              <a:rPr lang="es-MX" sz="2000" dirty="0"/>
              <a:t>cliente no debe conocer los detalles de cómo </a:t>
            </a:r>
            <a:r>
              <a:rPr lang="es-MX" sz="2000" dirty="0" smtClean="0"/>
              <a:t>	construir </a:t>
            </a:r>
            <a:r>
              <a:rPr lang="es-MX" sz="2000" dirty="0"/>
              <a:t>los objetos prototipo.</a:t>
            </a:r>
          </a:p>
          <a:p>
            <a:pPr lvl="0" algn="just">
              <a:buNone/>
            </a:pPr>
            <a:r>
              <a:rPr lang="es-MX" sz="2000" dirty="0" smtClean="0"/>
              <a:t>	</a:t>
            </a:r>
          </a:p>
          <a:p>
            <a:pPr lvl="0" algn="just">
              <a:buNone/>
            </a:pPr>
            <a:r>
              <a:rPr lang="es-MX" sz="2000" dirty="0"/>
              <a:t>	</a:t>
            </a:r>
            <a:r>
              <a:rPr lang="es-MX" sz="2000" dirty="0" smtClean="0"/>
              <a:t>NEGATIVAS</a:t>
            </a:r>
            <a:endParaRPr lang="es-MX" sz="2000" dirty="0"/>
          </a:p>
          <a:p>
            <a:pPr lvl="1" algn="just">
              <a:buNone/>
            </a:pPr>
            <a:r>
              <a:rPr lang="es-MX" sz="2000" dirty="0" smtClean="0"/>
              <a:t>	</a:t>
            </a:r>
            <a:r>
              <a:rPr lang="es-MX" sz="2000" dirty="0"/>
              <a:t> _ </a:t>
            </a:r>
            <a:r>
              <a:rPr lang="es-MX" sz="2000" dirty="0" smtClean="0"/>
              <a:t>En </a:t>
            </a:r>
            <a:r>
              <a:rPr lang="es-MX" sz="2000" dirty="0"/>
              <a:t>objetos muy complejos, implementar la </a:t>
            </a:r>
            <a:r>
              <a:rPr lang="es-MX" sz="2000" dirty="0" smtClean="0"/>
              <a:t>interfaz 	Prototype </a:t>
            </a:r>
            <a:r>
              <a:rPr lang="es-MX" sz="2000" dirty="0"/>
              <a:t>puede ser muy </a:t>
            </a:r>
            <a:r>
              <a:rPr lang="es-MX" sz="2000" dirty="0" smtClean="0"/>
              <a:t> complicada</a:t>
            </a:r>
            <a:r>
              <a:rPr lang="es-MX" sz="2000" dirty="0"/>
              <a:t>.</a:t>
            </a:r>
          </a:p>
          <a:p>
            <a:pPr>
              <a:buNone/>
            </a:pP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4128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6775" y="571500"/>
            <a:ext cx="7391399" cy="4800599"/>
          </a:xfrm>
        </p:spPr>
        <p:txBody>
          <a:bodyPr/>
          <a:lstStyle/>
          <a:p>
            <a:pPr algn="just"/>
            <a:r>
              <a:rPr lang="es-MX" dirty="0"/>
              <a:t>Un patrón de diseño resulta ser una solución a un problema de diseño. Para que una solución sea considerada un patrón debe poseer ciertas características. </a:t>
            </a:r>
            <a:endParaRPr lang="es-MX" dirty="0" smtClean="0"/>
          </a:p>
          <a:p>
            <a:pPr algn="just"/>
            <a:r>
              <a:rPr lang="es-MX" b="1" dirty="0"/>
              <a:t>E</a:t>
            </a:r>
            <a:r>
              <a:rPr lang="es-MX" b="1" dirty="0" smtClean="0"/>
              <a:t>fectividad</a:t>
            </a:r>
            <a:r>
              <a:rPr lang="es-MX" dirty="0"/>
              <a:t> resolviendo problemas similares en ocasiones anteriores. </a:t>
            </a:r>
            <a:endParaRPr lang="es-MX" dirty="0" smtClean="0"/>
          </a:p>
          <a:p>
            <a:pPr algn="just"/>
            <a:r>
              <a:rPr lang="es-MX" b="1" dirty="0"/>
              <a:t>R</a:t>
            </a:r>
            <a:r>
              <a:rPr lang="es-MX" b="1" dirty="0" smtClean="0"/>
              <a:t>eutilizable</a:t>
            </a:r>
            <a:r>
              <a:rPr lang="es-MX" dirty="0"/>
              <a:t>, lo que significa que es aplicable a diferentes problemas de diseño en distintas circunstancias.</a:t>
            </a:r>
          </a:p>
        </p:txBody>
      </p:sp>
    </p:spTree>
    <p:extLst>
      <p:ext uri="{BB962C8B-B14F-4D97-AF65-F5344CB8AC3E}">
        <p14:creationId xmlns:p14="http://schemas.microsoft.com/office/powerpoint/2010/main" val="3735393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12843"/>
            <a:ext cx="7020900" cy="3531482"/>
          </a:xfrm>
        </p:spPr>
        <p:txBody>
          <a:bodyPr/>
          <a:lstStyle/>
          <a:p>
            <a:pPr algn="just"/>
            <a:r>
              <a:rPr lang="es-MX" b="1" dirty="0" smtClean="0"/>
              <a:t>Implementación: </a:t>
            </a:r>
            <a:r>
              <a:rPr lang="es-MX" sz="2000" dirty="0">
                <a:latin typeface="Snigle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Tenemos una fábrica de camisetas con estampados, típicas de las ferias y mercadillos. Para crear nuevas camisetas, cogeremos una similar y modificaremos únicamente el color, la talla y el estampado. Empezamos con el prototipo:</a:t>
            </a:r>
            <a:endParaRPr lang="es-MX" sz="2000" dirty="0">
              <a:latin typeface="Snigle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473209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 rotWithShape="1">
          <a:blip r:embed="rId2"/>
          <a:srcRect l="6619" t="31999" r="31263" b="19098"/>
          <a:stretch/>
        </p:blipFill>
        <p:spPr bwMode="auto">
          <a:xfrm>
            <a:off x="778211" y="564203"/>
            <a:ext cx="7276290" cy="3570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846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499" y="437746"/>
            <a:ext cx="7020900" cy="622570"/>
          </a:xfrm>
        </p:spPr>
        <p:txBody>
          <a:bodyPr/>
          <a:lstStyle/>
          <a:p>
            <a:pPr algn="just">
              <a:buNone/>
            </a:pPr>
            <a:r>
              <a:rPr lang="es-MX" sz="1800" dirty="0">
                <a:latin typeface="Snigle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Ahora construiremos los prototipos concretos para camisetas de manga larga y manga </a:t>
            </a:r>
            <a:r>
              <a:rPr lang="es-MX" sz="1800" dirty="0" smtClean="0">
                <a:latin typeface="Snigle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corta.</a:t>
            </a:r>
            <a:endParaRPr lang="es-MX" sz="1800" dirty="0">
              <a:latin typeface="Sniglet" panose="020B0604020202020204" charset="0"/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6619" t="18716" r="40937" b="21211"/>
          <a:stretch/>
        </p:blipFill>
        <p:spPr bwMode="auto">
          <a:xfrm>
            <a:off x="1049499" y="1060315"/>
            <a:ext cx="6946637" cy="33657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5176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20317" y="466928"/>
            <a:ext cx="7020900" cy="632297"/>
          </a:xfrm>
        </p:spPr>
        <p:txBody>
          <a:bodyPr/>
          <a:lstStyle/>
          <a:p>
            <a:pPr algn="just">
              <a:buNone/>
            </a:pPr>
            <a:r>
              <a:rPr lang="es-MX" sz="1600" dirty="0">
                <a:latin typeface="Sniglet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Por último, el método main hará de cliente y creará distintas camisetas tanto de manga larga como de manga corta a partir de prototipos</a:t>
            </a:r>
            <a:r>
              <a:rPr lang="es-MX" sz="1600" dirty="0">
                <a:solidFill>
                  <a:srgbClr val="757575"/>
                </a:solidFill>
                <a:latin typeface="Snigle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600" dirty="0">
              <a:latin typeface="Snigle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6959" t="14490" r="43313" b="19098"/>
          <a:stretch/>
        </p:blipFill>
        <p:spPr bwMode="auto">
          <a:xfrm>
            <a:off x="1284051" y="1001949"/>
            <a:ext cx="6757166" cy="3463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97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MX" b="1" dirty="0" smtClean="0"/>
              <a:t>Sinopsis: </a:t>
            </a:r>
            <a:r>
              <a:rPr lang="es-MX" sz="2000" dirty="0"/>
              <a:t>Garantiza que una clase sólo tenga una instancia, y proporciona un punto de acceso global a </a:t>
            </a:r>
            <a:r>
              <a:rPr lang="es-MX" sz="2000" dirty="0" smtClean="0"/>
              <a:t>ella</a:t>
            </a:r>
          </a:p>
          <a:p>
            <a:pPr algn="just">
              <a:buNone/>
            </a:pPr>
            <a:endParaRPr lang="es-MX" sz="2000" dirty="0"/>
          </a:p>
          <a:p>
            <a:pPr algn="just"/>
            <a:r>
              <a:rPr lang="es-MX" b="1" dirty="0" smtClean="0"/>
              <a:t>Contexto: </a:t>
            </a:r>
            <a:r>
              <a:rPr lang="es-MX" sz="2000" dirty="0"/>
              <a:t>Utilizado cuando se requiere exactamente una instancia de una clase. Es necesario el acceso controlado a un solo objeto.</a:t>
            </a:r>
          </a:p>
          <a:p>
            <a:endParaRPr lang="es-MX" b="1" dirty="0"/>
          </a:p>
        </p:txBody>
      </p:sp>
      <p:sp>
        <p:nvSpPr>
          <p:cNvPr id="4" name="Rectángulo 3"/>
          <p:cNvSpPr/>
          <p:nvPr/>
        </p:nvSpPr>
        <p:spPr>
          <a:xfrm>
            <a:off x="1049500" y="893915"/>
            <a:ext cx="7020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Singleton </a:t>
            </a:r>
            <a:r>
              <a:rPr lang="es-MX" sz="3200" b="1" dirty="0" err="1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ó</a:t>
            </a:r>
            <a:r>
              <a:rPr lang="es-MX" sz="32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 Estancia única</a:t>
            </a:r>
            <a:endParaRPr lang="es-MX" sz="3200" b="1" dirty="0">
              <a:solidFill>
                <a:srgbClr val="2A95B7"/>
              </a:solidFill>
              <a:latin typeface="Sniglet" panose="020B0604020202020204" charset="0"/>
              <a:ea typeface="Patrick Hand SC"/>
              <a:cs typeface="Patrick Hand SC"/>
              <a:sym typeface="Patrick Hand SC"/>
            </a:endParaRPr>
          </a:p>
          <a:p>
            <a:r>
              <a:rPr lang="es-MX" dirty="0">
                <a:solidFill>
                  <a:srgbClr val="00B0F0"/>
                </a:solidFill>
                <a:latin typeface="Sniglet" panose="020B0604020202020204" charset="0"/>
              </a:rPr>
              <a:t/>
            </a:r>
            <a:br>
              <a:rPr lang="es-MX" dirty="0">
                <a:solidFill>
                  <a:srgbClr val="00B0F0"/>
                </a:solidFill>
                <a:latin typeface="Sniglet" panose="020B0604020202020204" charset="0"/>
              </a:rPr>
            </a:br>
            <a:endParaRPr lang="es-MX" dirty="0">
              <a:solidFill>
                <a:srgbClr val="00B0F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049500" y="893915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1483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67255"/>
            <a:ext cx="7020900" cy="3377070"/>
          </a:xfrm>
        </p:spPr>
        <p:txBody>
          <a:bodyPr/>
          <a:lstStyle/>
          <a:p>
            <a:r>
              <a:rPr lang="es-MX" b="1" dirty="0" smtClean="0"/>
              <a:t>Causas: </a:t>
            </a:r>
          </a:p>
          <a:p>
            <a:pPr lvl="0">
              <a:buNone/>
            </a:pPr>
            <a:r>
              <a:rPr lang="es-MX" sz="2000" dirty="0" smtClean="0"/>
              <a:t>-La </a:t>
            </a:r>
            <a:r>
              <a:rPr lang="es-MX" sz="2000" dirty="0"/>
              <a:t>propia clase es responsable de crear la única instancia</a:t>
            </a:r>
            <a:r>
              <a:rPr lang="es-MX" sz="2000" dirty="0" smtClean="0"/>
              <a:t>.</a:t>
            </a:r>
          </a:p>
          <a:p>
            <a:pPr lvl="0">
              <a:buNone/>
            </a:pPr>
            <a:endParaRPr lang="es-MX" sz="2000" dirty="0"/>
          </a:p>
          <a:p>
            <a:pPr lvl="0">
              <a:buNone/>
            </a:pPr>
            <a:r>
              <a:rPr lang="es-MX" sz="2000" dirty="0" smtClean="0"/>
              <a:t>-Permite </a:t>
            </a:r>
            <a:r>
              <a:rPr lang="es-MX" sz="2000" dirty="0"/>
              <a:t>el acceso global a dicha instancia mediante un método de clase</a:t>
            </a:r>
            <a:r>
              <a:rPr lang="es-MX" sz="2000" dirty="0" smtClean="0"/>
              <a:t>.</a:t>
            </a:r>
          </a:p>
          <a:p>
            <a:pPr lvl="0">
              <a:buNone/>
            </a:pPr>
            <a:endParaRPr lang="es-MX" sz="2000" dirty="0"/>
          </a:p>
          <a:p>
            <a:pPr lvl="0">
              <a:buNone/>
            </a:pPr>
            <a:r>
              <a:rPr lang="es-MX" sz="2000" dirty="0" smtClean="0"/>
              <a:t>-Declara </a:t>
            </a:r>
            <a:r>
              <a:rPr lang="es-MX" sz="2000" dirty="0"/>
              <a:t>el constructor de clase como privado para que no sea instanciable directamente</a:t>
            </a:r>
            <a:r>
              <a:rPr lang="es-MX" b="1" dirty="0"/>
              <a:t>.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251741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67255"/>
            <a:ext cx="7020900" cy="3377070"/>
          </a:xfrm>
        </p:spPr>
        <p:txBody>
          <a:bodyPr/>
          <a:lstStyle/>
          <a:p>
            <a:r>
              <a:rPr lang="es-MX" b="1" dirty="0" smtClean="0"/>
              <a:t>Solución: </a:t>
            </a:r>
            <a:r>
              <a:rPr lang="es-MX" sz="2000" dirty="0" smtClean="0"/>
              <a:t>Garantizar </a:t>
            </a:r>
            <a:r>
              <a:rPr lang="es-MX" sz="2000" dirty="0"/>
              <a:t>una única instancia</a:t>
            </a:r>
          </a:p>
          <a:p>
            <a:r>
              <a:rPr lang="es-MX" b="1" dirty="0" smtClean="0"/>
              <a:t>Estructura: </a:t>
            </a:r>
            <a:r>
              <a:rPr lang="es-MX" sz="2000" dirty="0" smtClean="0"/>
              <a:t>Estructura básica de la solución.</a:t>
            </a:r>
          </a:p>
        </p:txBody>
      </p:sp>
      <p:pic>
        <p:nvPicPr>
          <p:cNvPr id="4" name="Imagen 3" descr="Bb972272.art267-img01-394x161(es-es,MSDN.10)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798" y="1598029"/>
            <a:ext cx="5896303" cy="2805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1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83172"/>
            <a:ext cx="7020900" cy="3461153"/>
          </a:xfrm>
        </p:spPr>
        <p:txBody>
          <a:bodyPr/>
          <a:lstStyle/>
          <a:p>
            <a:pPr lvl="0"/>
            <a:r>
              <a:rPr lang="es-MX" b="1" dirty="0" smtClean="0"/>
              <a:t>Participantes:</a:t>
            </a:r>
          </a:p>
          <a:p>
            <a:pPr lvl="0">
              <a:buNone/>
            </a:pPr>
            <a:r>
              <a:rPr lang="es-MX" sz="2000" dirty="0"/>
              <a:t>-Define una operación Instancia que permite que los clientes accedan a su única instancia. </a:t>
            </a:r>
          </a:p>
          <a:p>
            <a:pPr lvl="0">
              <a:buNone/>
            </a:pPr>
            <a:r>
              <a:rPr lang="es-MX" sz="2000" dirty="0"/>
              <a:t>Instancia es una operación de clase (</a:t>
            </a:r>
            <a:r>
              <a:rPr lang="es-MX" sz="2000" dirty="0" err="1"/>
              <a:t>static</a:t>
            </a:r>
            <a:r>
              <a:rPr lang="es-MX" sz="2000" dirty="0"/>
              <a:t> en C# y </a:t>
            </a:r>
            <a:r>
              <a:rPr lang="es-MX" sz="2000" dirty="0" err="1"/>
              <a:t>shared</a:t>
            </a:r>
            <a:r>
              <a:rPr lang="es-MX" sz="2000" dirty="0"/>
              <a:t> en VB .NET).</a:t>
            </a:r>
          </a:p>
          <a:p>
            <a:pPr>
              <a:buNone/>
            </a:pPr>
            <a:r>
              <a:rPr lang="es-MX" sz="2000" dirty="0"/>
              <a:t>-Puede ser responsable de crear su única instancia.</a:t>
            </a:r>
          </a:p>
          <a:p>
            <a:pPr lvl="0"/>
            <a:endParaRPr lang="es-MX" dirty="0" smtClean="0"/>
          </a:p>
          <a:p>
            <a:pPr lvl="0"/>
            <a:r>
              <a:rPr lang="es-MX" b="1" dirty="0" smtClean="0"/>
              <a:t>Colaboradores:</a:t>
            </a:r>
            <a:r>
              <a:rPr lang="es-MX" sz="2000" dirty="0"/>
              <a:t/>
            </a:r>
            <a:br>
              <a:rPr lang="es-MX" sz="2000" dirty="0"/>
            </a:br>
            <a:r>
              <a:rPr lang="es-MX" sz="2000" dirty="0" smtClean="0"/>
              <a:t>-Los </a:t>
            </a:r>
            <a:r>
              <a:rPr lang="es-MX" sz="2000" dirty="0"/>
              <a:t>clientes acceden a una instancia de Singleton únicamente a través de Instancia de Singleton operación.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54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83172"/>
            <a:ext cx="7020900" cy="3461153"/>
          </a:xfrm>
        </p:spPr>
        <p:txBody>
          <a:bodyPr/>
          <a:lstStyle/>
          <a:p>
            <a:r>
              <a:rPr lang="es-MX" b="1" dirty="0"/>
              <a:t>Consecuencias: </a:t>
            </a:r>
          </a:p>
          <a:p>
            <a:endParaRPr lang="es-MX" dirty="0"/>
          </a:p>
          <a:p>
            <a:pPr>
              <a:buNone/>
            </a:pPr>
            <a:r>
              <a:rPr lang="es-MX" dirty="0"/>
              <a:t>	</a:t>
            </a:r>
            <a:r>
              <a:rPr lang="es-MX" sz="2000" dirty="0"/>
              <a:t>_Acceso controlado a la instancia única.	</a:t>
            </a:r>
          </a:p>
          <a:p>
            <a:pPr>
              <a:buNone/>
            </a:pPr>
            <a:r>
              <a:rPr lang="es-MX" sz="2000" dirty="0"/>
              <a:t>	_Espacio de nombres reducido.</a:t>
            </a:r>
          </a:p>
          <a:p>
            <a:pPr>
              <a:buNone/>
            </a:pPr>
            <a:r>
              <a:rPr lang="es-MX" sz="2000" dirty="0"/>
              <a:t>	_Permite refinamiento de operaciones y 	representación. </a:t>
            </a:r>
          </a:p>
          <a:p>
            <a:pPr>
              <a:buNone/>
            </a:pPr>
            <a:r>
              <a:rPr lang="es-MX" sz="2000" dirty="0"/>
              <a:t>	_ Permite un número variable de instancias.</a:t>
            </a:r>
          </a:p>
          <a:p>
            <a:pPr>
              <a:buNone/>
            </a:pPr>
            <a:r>
              <a:rPr lang="es-MX" sz="2000" dirty="0"/>
              <a:t>	_ Más flexible que las operaciones de clase.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783741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02659" y="600712"/>
            <a:ext cx="7020900" cy="3408601"/>
          </a:xfrm>
        </p:spPr>
        <p:txBody>
          <a:bodyPr/>
          <a:lstStyle/>
          <a:p>
            <a:r>
              <a:rPr lang="es-MX" b="1" dirty="0" smtClean="0"/>
              <a:t>Implementación: </a:t>
            </a:r>
          </a:p>
          <a:p>
            <a:pPr>
              <a:buNone/>
            </a:pPr>
            <a:r>
              <a:rPr lang="es-MX" sz="2000" dirty="0" smtClean="0"/>
              <a:t>Singleton se crea </a:t>
            </a:r>
          </a:p>
          <a:p>
            <a:pPr>
              <a:buNone/>
            </a:pPr>
            <a:r>
              <a:rPr lang="es-MX" sz="2000" dirty="0" smtClean="0"/>
              <a:t>e inicializa antes de </a:t>
            </a:r>
          </a:p>
          <a:p>
            <a:pPr>
              <a:buNone/>
            </a:pPr>
            <a:r>
              <a:rPr lang="es-MX" sz="2000" dirty="0" smtClean="0"/>
              <a:t>su primer uso.  </a:t>
            </a:r>
          </a:p>
          <a:p>
            <a:endParaRPr lang="es-MX" sz="2000" dirty="0"/>
          </a:p>
          <a:p>
            <a:r>
              <a:rPr lang="es-MX" b="1" dirty="0" smtClean="0"/>
              <a:t>Código: </a:t>
            </a:r>
          </a:p>
          <a:p>
            <a:pPr>
              <a:buNone/>
            </a:pPr>
            <a:endParaRPr lang="es-MX" sz="2000" dirty="0" smtClean="0"/>
          </a:p>
        </p:txBody>
      </p:sp>
      <p:pic>
        <p:nvPicPr>
          <p:cNvPr id="8" name="Imagen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655" y="525518"/>
            <a:ext cx="4834759" cy="3857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19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971550" y="514350"/>
            <a:ext cx="7181850" cy="35492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s-MX" sz="2800" dirty="0">
                <a:solidFill>
                  <a:srgbClr val="0070C0"/>
                </a:solidFill>
              </a:rPr>
              <a:t>Tipos de patrones</a:t>
            </a:r>
            <a:r>
              <a:rPr lang="es-MX" sz="2800" dirty="0" smtClean="0">
                <a:solidFill>
                  <a:srgbClr val="0070C0"/>
                </a:solidFill>
              </a:rPr>
              <a:t>:</a:t>
            </a:r>
            <a:endParaRPr lang="es-MX" sz="2800" dirty="0">
              <a:solidFill>
                <a:srgbClr val="0070C0"/>
              </a:solidFill>
            </a:endParaRPr>
          </a:p>
          <a:p>
            <a:pPr algn="just"/>
            <a:r>
              <a:rPr lang="es-MX" sz="2800" dirty="0"/>
              <a:t>Creación: </a:t>
            </a:r>
            <a:r>
              <a:rPr lang="es-MX" sz="2000" dirty="0"/>
              <a:t>Resuelven problemas relacionados con la creación de instancias de objetos</a:t>
            </a:r>
            <a:r>
              <a:rPr lang="es-MX" sz="2000" dirty="0" smtClean="0"/>
              <a:t>.</a:t>
            </a:r>
          </a:p>
          <a:p>
            <a:pPr algn="just">
              <a:buNone/>
            </a:pPr>
            <a:endParaRPr lang="es-MX" sz="2000" dirty="0"/>
          </a:p>
          <a:p>
            <a:pPr algn="just"/>
            <a:r>
              <a:rPr lang="es-MX" sz="2800" dirty="0"/>
              <a:t>Estructura:</a:t>
            </a:r>
            <a:r>
              <a:rPr lang="es-MX" sz="2000" dirty="0"/>
              <a:t> Se centran en problemas relacionados con la forma de estructurar las clases</a:t>
            </a:r>
            <a:r>
              <a:rPr lang="es-MX" sz="2000" dirty="0" smtClean="0"/>
              <a:t>.</a:t>
            </a:r>
          </a:p>
          <a:p>
            <a:pPr algn="just">
              <a:buNone/>
            </a:pPr>
            <a:endParaRPr lang="es-MX" sz="2000" dirty="0"/>
          </a:p>
          <a:p>
            <a:pPr algn="just"/>
            <a:r>
              <a:rPr lang="es-MX" sz="2800" dirty="0" smtClean="0"/>
              <a:t>Comportamiento: </a:t>
            </a:r>
            <a:r>
              <a:rPr lang="es-MX" sz="2000" dirty="0" smtClean="0"/>
              <a:t>Fundamentalmente </a:t>
            </a:r>
            <a:r>
              <a:rPr lang="es-MX" sz="2000" dirty="0"/>
              <a:t>especifican el comportamiento entre objetos de nuestro programa</a:t>
            </a:r>
            <a:r>
              <a:rPr lang="es-MX" sz="2800" dirty="0"/>
              <a:t>.</a:t>
            </a:r>
          </a:p>
          <a:p>
            <a:pPr algn="just">
              <a:buNone/>
            </a:pPr>
            <a:endParaRPr lang="en" sz="2200" dirty="0"/>
          </a:p>
        </p:txBody>
      </p:sp>
    </p:spTree>
    <p:extLst>
      <p:ext uri="{BB962C8B-B14F-4D97-AF65-F5344CB8AC3E}">
        <p14:creationId xmlns:p14="http://schemas.microsoft.com/office/powerpoint/2010/main" val="254536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29574"/>
            <a:ext cx="7020900" cy="3414751"/>
          </a:xfrm>
        </p:spPr>
        <p:txBody>
          <a:bodyPr/>
          <a:lstStyle/>
          <a:p>
            <a:r>
              <a:rPr lang="es-MX" b="1" dirty="0" smtClean="0"/>
              <a:t>Patrones relacionados</a:t>
            </a:r>
            <a:r>
              <a:rPr lang="es-MX" b="1" dirty="0" smtClean="0">
                <a:latin typeface="Sniglet" panose="020B0604020202020204" charset="0"/>
              </a:rPr>
              <a:t>:  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Muchos </a:t>
            </a: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patrones se pueden implementar usando el patrón </a:t>
            </a:r>
            <a:r>
              <a:rPr lang="es-ES" sz="2000" dirty="0" err="1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Singleton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</a:p>
          <a:p>
            <a:pPr>
              <a:buNone/>
            </a:pPr>
            <a:endParaRPr lang="es-ES" sz="2000" dirty="0" smtClean="0">
              <a:solidFill>
                <a:srgbClr val="212121"/>
              </a:solidFill>
              <a:latin typeface="Sniglet" panose="020B060402020202020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Abstrac Factory</a:t>
            </a:r>
          </a:p>
          <a:p>
            <a:pPr>
              <a:buNone/>
            </a:pP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Builder</a:t>
            </a:r>
          </a:p>
          <a:p>
            <a:pPr>
              <a:buNone/>
            </a:pPr>
            <a:r>
              <a:rPr lang="es-ES" sz="2000" dirty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lang="es-ES" sz="2000" dirty="0" smtClean="0">
                <a:solidFill>
                  <a:srgbClr val="212121"/>
                </a:solidFill>
                <a:latin typeface="Sniglet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Prototype.</a:t>
            </a:r>
          </a:p>
          <a:p>
            <a:pPr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444395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0205" y="687125"/>
            <a:ext cx="3697598" cy="750300"/>
          </a:xfrm>
        </p:spPr>
        <p:txBody>
          <a:bodyPr/>
          <a:lstStyle/>
          <a:p>
            <a:r>
              <a:rPr lang="es-MX" dirty="0" smtClean="0"/>
              <a:t>Patrones de Estructura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012539" y="1437425"/>
            <a:ext cx="4086704" cy="2706900"/>
          </a:xfrm>
        </p:spPr>
        <p:txBody>
          <a:bodyPr/>
          <a:lstStyle/>
          <a:p>
            <a:r>
              <a:rPr lang="es-MX" sz="2000" dirty="0"/>
              <a:t> Adapter o Adaptador</a:t>
            </a:r>
          </a:p>
          <a:p>
            <a:r>
              <a:rPr lang="es-MX" sz="2000" dirty="0"/>
              <a:t> Bridge o Puente</a:t>
            </a:r>
          </a:p>
          <a:p>
            <a:r>
              <a:rPr lang="es-MX" sz="2000" dirty="0"/>
              <a:t> Composite u Objeto Compuesto</a:t>
            </a:r>
          </a:p>
          <a:p>
            <a:r>
              <a:rPr lang="es-MX" sz="2000" dirty="0"/>
              <a:t> </a:t>
            </a:r>
            <a:r>
              <a:rPr lang="es-MX" sz="2000" dirty="0" err="1"/>
              <a:t>Decorator</a:t>
            </a:r>
            <a:r>
              <a:rPr lang="es-MX" sz="2000" dirty="0"/>
              <a:t> o Envoltorio</a:t>
            </a:r>
          </a:p>
          <a:p>
            <a:r>
              <a:rPr lang="es-MX" sz="2000" dirty="0"/>
              <a:t> </a:t>
            </a:r>
            <a:r>
              <a:rPr lang="es-MX" sz="2000" dirty="0" err="1"/>
              <a:t>Facade</a:t>
            </a:r>
            <a:r>
              <a:rPr lang="es-MX" sz="2000" dirty="0"/>
              <a:t> o Fachada</a:t>
            </a:r>
          </a:p>
          <a:p>
            <a:r>
              <a:rPr lang="es-MX" sz="2000" dirty="0"/>
              <a:t> </a:t>
            </a:r>
            <a:r>
              <a:rPr lang="es-MX" sz="2000" dirty="0" err="1"/>
              <a:t>Flyweight</a:t>
            </a:r>
            <a:r>
              <a:rPr lang="es-MX" sz="2000" dirty="0"/>
              <a:t> o Peso Ligero</a:t>
            </a:r>
          </a:p>
          <a:p>
            <a:r>
              <a:rPr lang="es-MX" sz="2000" dirty="0"/>
              <a:t> Proxy</a:t>
            </a:r>
          </a:p>
        </p:txBody>
      </p:sp>
    </p:spTree>
    <p:extLst>
      <p:ext uri="{BB962C8B-B14F-4D97-AF65-F5344CB8AC3E}">
        <p14:creationId xmlns:p14="http://schemas.microsoft.com/office/powerpoint/2010/main" val="3217854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1038128"/>
            <a:ext cx="7020900" cy="3485234"/>
          </a:xfrm>
        </p:spPr>
        <p:txBody>
          <a:bodyPr/>
          <a:lstStyle/>
          <a:p>
            <a:pPr algn="just"/>
            <a:r>
              <a:rPr lang="es-MX" b="1" dirty="0" smtClean="0"/>
              <a:t>Sinopsis: </a:t>
            </a:r>
            <a:r>
              <a:rPr lang="es-MX" sz="2000" dirty="0"/>
              <a:t>Se utiliza para transformar una interfaz en otra, de tal modo que una clase que no pudiera utilizar la primera, haga uso de ella a través de la segunda</a:t>
            </a:r>
            <a:r>
              <a:rPr lang="es-MX" sz="2000" dirty="0" smtClean="0"/>
              <a:t>.</a:t>
            </a:r>
          </a:p>
          <a:p>
            <a:pPr algn="just"/>
            <a:endParaRPr lang="es-MX" sz="2000" dirty="0"/>
          </a:p>
          <a:p>
            <a:pPr algn="just"/>
            <a:r>
              <a:rPr lang="es-MX" b="1" dirty="0" smtClean="0"/>
              <a:t>Contexto: </a:t>
            </a:r>
            <a:r>
              <a:rPr lang="es-MX" sz="2000" dirty="0" smtClean="0"/>
              <a:t>Se puede </a:t>
            </a:r>
            <a:r>
              <a:rPr lang="es-MX" sz="2000" dirty="0"/>
              <a:t>aplicar cuando: </a:t>
            </a:r>
          </a:p>
          <a:p>
            <a:pPr algn="just">
              <a:buNone/>
            </a:pPr>
            <a:r>
              <a:rPr lang="es-MX" sz="2000" dirty="0" smtClean="0"/>
              <a:t>-Queremos </a:t>
            </a:r>
            <a:r>
              <a:rPr lang="es-MX" sz="2000" dirty="0"/>
              <a:t>usar una clase existente, y ésta no tiene la interfaz que necesitamos. </a:t>
            </a:r>
          </a:p>
          <a:p>
            <a:pPr algn="just">
              <a:buNone/>
            </a:pPr>
            <a:r>
              <a:rPr lang="es-MX" sz="2000" dirty="0" smtClean="0"/>
              <a:t>-Queremos </a:t>
            </a:r>
            <a:r>
              <a:rPr lang="es-MX" sz="2000" dirty="0"/>
              <a:t>crear una clase reutilizable que coopere con clases con las que no está relacionada. Por tanto, que no tendrán interfaces compatibles. </a:t>
            </a:r>
            <a:endParaRPr lang="es-MX" sz="2000" b="1" dirty="0" smtClean="0"/>
          </a:p>
        </p:txBody>
      </p:sp>
      <p:sp>
        <p:nvSpPr>
          <p:cNvPr id="4" name="Rectángulo redondeado 3"/>
          <p:cNvSpPr/>
          <p:nvPr/>
        </p:nvSpPr>
        <p:spPr>
          <a:xfrm>
            <a:off x="1002850" y="592358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1049500" y="592358"/>
            <a:ext cx="57286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Adapter o Adaptador</a:t>
            </a:r>
            <a:endParaRPr lang="es-MX" sz="3200" b="1" dirty="0">
              <a:solidFill>
                <a:srgbClr val="2A95B7"/>
              </a:solidFill>
              <a:latin typeface="Sniglet" panose="020B0604020202020204" charset="0"/>
              <a:ea typeface="Patrick Hand SC"/>
              <a:cs typeface="Patrick Hand SC"/>
              <a:sym typeface="Patrick Hand SC"/>
            </a:endParaRPr>
          </a:p>
        </p:txBody>
      </p:sp>
    </p:spTree>
    <p:extLst>
      <p:ext uri="{BB962C8B-B14F-4D97-AF65-F5344CB8AC3E}">
        <p14:creationId xmlns:p14="http://schemas.microsoft.com/office/powerpoint/2010/main" val="2385714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19847"/>
            <a:ext cx="7020900" cy="3424478"/>
          </a:xfrm>
        </p:spPr>
        <p:txBody>
          <a:bodyPr/>
          <a:lstStyle/>
          <a:p>
            <a:pPr algn="just"/>
            <a:r>
              <a:rPr lang="es-MX" b="1" dirty="0" smtClean="0"/>
              <a:t>Causas: </a:t>
            </a:r>
          </a:p>
          <a:p>
            <a:pPr algn="just">
              <a:buNone/>
            </a:pPr>
            <a:r>
              <a:rPr lang="es-MX" sz="2000" b="1" dirty="0" smtClean="0"/>
              <a:t>_</a:t>
            </a:r>
            <a:r>
              <a:rPr lang="es-MX" sz="2000" dirty="0"/>
              <a:t>U</a:t>
            </a:r>
            <a:r>
              <a:rPr lang="es-MX" sz="2000" dirty="0" smtClean="0"/>
              <a:t>tilizar una </a:t>
            </a:r>
            <a:r>
              <a:rPr lang="es-MX" sz="2000" dirty="0"/>
              <a:t>clase que llame a un método a través de una interface, pero se busca utilizarlo con una clase que no implementa ese interface. </a:t>
            </a:r>
            <a:endParaRPr lang="es-MX" sz="2000" dirty="0" smtClean="0"/>
          </a:p>
          <a:p>
            <a:pPr algn="just"/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_Determinar dinámicamente </a:t>
            </a:r>
            <a:r>
              <a:rPr lang="es-MX" sz="2000" dirty="0"/>
              <a:t>que métodos de otros objetos llama un objeto. </a:t>
            </a:r>
            <a:endParaRPr lang="es-MX" sz="2000" dirty="0" smtClean="0"/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_No </a:t>
            </a:r>
            <a:r>
              <a:rPr lang="es-MX" sz="2000" dirty="0"/>
              <a:t>se quiere que el objeto llamado tenga conocimientos de la otra clase de objetos. 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4061521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10119"/>
            <a:ext cx="7020900" cy="3434206"/>
          </a:xfrm>
        </p:spPr>
        <p:txBody>
          <a:bodyPr/>
          <a:lstStyle/>
          <a:p>
            <a:r>
              <a:rPr lang="es-MX" b="1" dirty="0" smtClean="0"/>
              <a:t>Solución:</a:t>
            </a:r>
          </a:p>
          <a:p>
            <a:r>
              <a:rPr lang="es-MX" b="1" dirty="0" smtClean="0"/>
              <a:t>Estructura:</a:t>
            </a:r>
            <a:r>
              <a:rPr lang="es-MX" dirty="0" smtClean="0"/>
              <a:t> </a:t>
            </a:r>
            <a:r>
              <a:rPr lang="es-MX" sz="2000" dirty="0" smtClean="0"/>
              <a:t>Estructura básica de la solución.</a:t>
            </a:r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74" y="1560815"/>
            <a:ext cx="4890752" cy="288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40" y="644966"/>
            <a:ext cx="6384493" cy="36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8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554477"/>
            <a:ext cx="7020900" cy="3589848"/>
          </a:xfrm>
        </p:spPr>
        <p:txBody>
          <a:bodyPr/>
          <a:lstStyle/>
          <a:p>
            <a:pPr>
              <a:buNone/>
            </a:pPr>
            <a:r>
              <a:rPr lang="es-MX" sz="2000" dirty="0" smtClean="0"/>
              <a:t>_Target</a:t>
            </a:r>
            <a:r>
              <a:rPr lang="es-MX" sz="2000" dirty="0"/>
              <a:t>: define la interfaz específica de dominio que el cliente </a:t>
            </a:r>
            <a:r>
              <a:rPr lang="es-MX" sz="2000" dirty="0" smtClean="0"/>
              <a:t>usa.</a:t>
            </a:r>
          </a:p>
          <a:p>
            <a:pPr>
              <a:buNone/>
            </a:pPr>
            <a:endParaRPr lang="es-MX" sz="2000" dirty="0"/>
          </a:p>
          <a:p>
            <a:pPr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Client</a:t>
            </a:r>
            <a:r>
              <a:rPr lang="es-MX" sz="2000" dirty="0"/>
              <a:t>: colabora con los objetos que implementan la interfaz definida por el </a:t>
            </a:r>
            <a:r>
              <a:rPr lang="es-MX" sz="2000" dirty="0" smtClean="0"/>
              <a:t>target.</a:t>
            </a:r>
          </a:p>
          <a:p>
            <a:pPr>
              <a:buNone/>
            </a:pPr>
            <a:endParaRPr lang="es-MX" sz="2000" dirty="0"/>
          </a:p>
          <a:p>
            <a:pPr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Adaptee</a:t>
            </a:r>
            <a:r>
              <a:rPr lang="es-MX" sz="2000" dirty="0"/>
              <a:t>: define una interfaz existente que necesita </a:t>
            </a:r>
            <a:r>
              <a:rPr lang="es-MX" sz="2000" dirty="0" smtClean="0"/>
              <a:t>adaptarse.</a:t>
            </a:r>
          </a:p>
          <a:p>
            <a:pPr>
              <a:buNone/>
            </a:pPr>
            <a:endParaRPr lang="es-MX" sz="2000" dirty="0"/>
          </a:p>
          <a:p>
            <a:pPr>
              <a:buNone/>
            </a:pPr>
            <a:r>
              <a:rPr lang="es-MX" sz="2000" dirty="0" smtClean="0"/>
              <a:t>_Adapter</a:t>
            </a:r>
            <a:r>
              <a:rPr lang="es-MX" sz="2000" dirty="0"/>
              <a:t>: adapta la interfaz del objeto adaptado a la definida por el target </a:t>
            </a:r>
          </a:p>
        </p:txBody>
      </p:sp>
    </p:spTree>
    <p:extLst>
      <p:ext uri="{BB962C8B-B14F-4D97-AF65-F5344CB8AC3E}">
        <p14:creationId xmlns:p14="http://schemas.microsoft.com/office/powerpoint/2010/main" val="2937110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87940"/>
            <a:ext cx="7020900" cy="3356385"/>
          </a:xfrm>
        </p:spPr>
        <p:txBody>
          <a:bodyPr/>
          <a:lstStyle/>
          <a:p>
            <a:r>
              <a:rPr lang="es-MX" b="1" dirty="0" smtClean="0"/>
              <a:t>Consecuencias:</a:t>
            </a:r>
          </a:p>
          <a:p>
            <a:pPr algn="just">
              <a:buNone/>
            </a:pPr>
            <a:r>
              <a:rPr lang="es-MX" sz="2000" dirty="0" smtClean="0"/>
              <a:t>-</a:t>
            </a:r>
            <a:r>
              <a:rPr lang="es-MX" sz="2000" dirty="0" err="1" smtClean="0"/>
              <a:t>Object</a:t>
            </a:r>
            <a:r>
              <a:rPr lang="es-MX" sz="2000" dirty="0" smtClean="0"/>
              <a:t> Adapter:</a:t>
            </a:r>
          </a:p>
          <a:p>
            <a:pPr algn="just">
              <a:buNone/>
            </a:pPr>
            <a:r>
              <a:rPr lang="es-MX" sz="2000" dirty="0"/>
              <a:t>_</a:t>
            </a:r>
            <a:r>
              <a:rPr lang="es-MX" sz="2000" dirty="0" smtClean="0"/>
              <a:t>Un </a:t>
            </a:r>
            <a:r>
              <a:rPr lang="es-MX" sz="2000" dirty="0" err="1"/>
              <a:t>adapter</a:t>
            </a:r>
            <a:r>
              <a:rPr lang="es-MX" sz="2000" dirty="0"/>
              <a:t> funciona con varios </a:t>
            </a:r>
            <a:endParaRPr lang="es-MX" sz="2000" dirty="0" smtClean="0"/>
          </a:p>
          <a:p>
            <a:pPr algn="just">
              <a:buNone/>
            </a:pPr>
            <a:r>
              <a:rPr lang="es-MX" sz="2000" dirty="0"/>
              <a:t>_</a:t>
            </a:r>
            <a:r>
              <a:rPr lang="es-MX" sz="2000" dirty="0" smtClean="0"/>
              <a:t>Dificulta </a:t>
            </a:r>
            <a:r>
              <a:rPr lang="es-MX" sz="2000" dirty="0"/>
              <a:t>sobrescribir el comportamiento del </a:t>
            </a:r>
            <a:r>
              <a:rPr lang="es-MX" sz="2000" dirty="0" err="1"/>
              <a:t>adaptee</a:t>
            </a:r>
            <a:r>
              <a:rPr lang="es-MX" sz="2000" dirty="0"/>
              <a:t> </a:t>
            </a:r>
          </a:p>
          <a:p>
            <a:pPr algn="just"/>
            <a:endParaRPr lang="es-MX" sz="2000" dirty="0" smtClean="0"/>
          </a:p>
          <a:p>
            <a:pPr algn="just">
              <a:buNone/>
            </a:pPr>
            <a:r>
              <a:rPr lang="es-MX" sz="2000" dirty="0" smtClean="0"/>
              <a:t>-</a:t>
            </a:r>
            <a:r>
              <a:rPr lang="es-MX" sz="2000" dirty="0" err="1" smtClean="0"/>
              <a:t>Class</a:t>
            </a:r>
            <a:r>
              <a:rPr lang="es-MX" sz="2000" dirty="0" smtClean="0"/>
              <a:t> </a:t>
            </a:r>
            <a:r>
              <a:rPr lang="es-MX" sz="2000" dirty="0" err="1" smtClean="0"/>
              <a:t>adapter</a:t>
            </a:r>
            <a:r>
              <a:rPr lang="es-MX" sz="2000" dirty="0" smtClean="0"/>
              <a:t>:</a:t>
            </a: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_El </a:t>
            </a:r>
            <a:r>
              <a:rPr lang="es-MX" sz="2000" dirty="0" err="1"/>
              <a:t>adapter</a:t>
            </a:r>
            <a:r>
              <a:rPr lang="es-MX" sz="2000" dirty="0"/>
              <a:t> hereda el comportamiento del </a:t>
            </a:r>
            <a:r>
              <a:rPr lang="es-MX" sz="2000" dirty="0" err="1"/>
              <a:t>adaptee</a:t>
            </a:r>
            <a:r>
              <a:rPr lang="es-MX" sz="2000" dirty="0"/>
              <a:t>, y puede </a:t>
            </a:r>
            <a:r>
              <a:rPr lang="es-MX" sz="2000" dirty="0" smtClean="0"/>
              <a:t>sobrescribirlo.</a:t>
            </a: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_No </a:t>
            </a:r>
            <a:r>
              <a:rPr lang="es-MX" sz="2000" dirty="0"/>
              <a:t>sirve para adaptar una clase y todas sus subclases </a:t>
            </a:r>
          </a:p>
          <a:p>
            <a:pPr algn="just">
              <a:buNone/>
            </a:pPr>
            <a:r>
              <a:rPr lang="es-MX" sz="2000" dirty="0" smtClean="0"/>
              <a:t>_Introduce </a:t>
            </a:r>
            <a:r>
              <a:rPr lang="es-MX" sz="2000" dirty="0"/>
              <a:t>un único objeto, no hace falta un nivel de indirección para obtener el </a:t>
            </a:r>
            <a:r>
              <a:rPr lang="es-MX" sz="2000" dirty="0" err="1"/>
              <a:t>adaptee</a:t>
            </a:r>
            <a:r>
              <a:rPr lang="es-MX" sz="2000" dirty="0"/>
              <a:t> 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14238156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78214"/>
            <a:ext cx="7020900" cy="3366112"/>
          </a:xfrm>
        </p:spPr>
        <p:txBody>
          <a:bodyPr/>
          <a:lstStyle/>
          <a:p>
            <a:r>
              <a:rPr lang="es-MX" b="1" dirty="0" smtClean="0"/>
              <a:t>Implementación:</a:t>
            </a:r>
          </a:p>
          <a:p>
            <a:pPr algn="just">
              <a:buNone/>
            </a:pPr>
            <a:r>
              <a:rPr lang="es-MX" sz="2000" dirty="0"/>
              <a:t>Adaptador “conectable” </a:t>
            </a:r>
          </a:p>
          <a:p>
            <a:pPr algn="just">
              <a:buNone/>
            </a:pPr>
            <a:r>
              <a:rPr lang="es-MX" sz="2000" dirty="0"/>
              <a:t>Maximiza la reutilización de las clases </a:t>
            </a:r>
          </a:p>
          <a:p>
            <a:pPr algn="just">
              <a:buNone/>
            </a:pPr>
            <a:r>
              <a:rPr lang="es-MX" sz="2000" dirty="0"/>
              <a:t>Se adapta dinámicamente a una de varias clases </a:t>
            </a:r>
          </a:p>
          <a:p>
            <a:pPr algn="just">
              <a:buNone/>
            </a:pPr>
            <a:endParaRPr lang="es-MX" sz="2000" b="1" dirty="0" smtClean="0"/>
          </a:p>
          <a:p>
            <a:r>
              <a:rPr lang="es-MX" b="1" dirty="0" smtClean="0"/>
              <a:t>Código:</a:t>
            </a:r>
          </a:p>
          <a:p>
            <a:endParaRPr lang="es-MX" b="1" dirty="0" smtClean="0"/>
          </a:p>
          <a:p>
            <a:endParaRPr lang="es-MX" b="1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736" y="2790322"/>
            <a:ext cx="3788273" cy="15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45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96" y="560221"/>
            <a:ext cx="5391768" cy="19008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14" y="2461098"/>
            <a:ext cx="5389050" cy="19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7201" y="958100"/>
            <a:ext cx="6237124" cy="750300"/>
          </a:xfrm>
        </p:spPr>
        <p:txBody>
          <a:bodyPr/>
          <a:lstStyle/>
          <a:p>
            <a:pPr algn="ctr"/>
            <a:r>
              <a:rPr lang="es-MX" dirty="0" smtClean="0">
                <a:solidFill>
                  <a:srgbClr val="0070C0"/>
                </a:solidFill>
              </a:rPr>
              <a:t>Patrones de Creación </a:t>
            </a:r>
            <a:endParaRPr lang="es-MX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516351" y="1464175"/>
            <a:ext cx="51131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2400" dirty="0" smtClean="0">
              <a:solidFill>
                <a:srgbClr val="434343"/>
              </a:solidFill>
              <a:latin typeface="Sniglet"/>
              <a:sym typeface="Sniglet"/>
            </a:endParaRPr>
          </a:p>
          <a:p>
            <a:pPr algn="just"/>
            <a:r>
              <a:rPr lang="es-MX" sz="2400" dirty="0" smtClean="0">
                <a:solidFill>
                  <a:srgbClr val="434343"/>
                </a:solidFill>
                <a:latin typeface="Sniglet"/>
                <a:sym typeface="Sniglet"/>
              </a:rPr>
              <a:t> </a:t>
            </a:r>
            <a:r>
              <a:rPr lang="pt-BR" sz="2000" dirty="0" smtClean="0">
                <a:latin typeface="Sniglet" panose="020B0604020202020204" charset="0"/>
              </a:rPr>
              <a:t>Abstract </a:t>
            </a:r>
            <a:r>
              <a:rPr lang="pt-BR" sz="2000" dirty="0" err="1">
                <a:latin typeface="Sniglet" panose="020B0604020202020204" charset="0"/>
              </a:rPr>
              <a:t>Factory</a:t>
            </a:r>
            <a:r>
              <a:rPr lang="pt-BR" sz="2000" dirty="0">
                <a:latin typeface="Sniglet" panose="020B0604020202020204" charset="0"/>
              </a:rPr>
              <a:t> o Fábrica </a:t>
            </a:r>
            <a:r>
              <a:rPr lang="pt-BR" sz="2000" dirty="0" err="1" smtClean="0">
                <a:latin typeface="Sniglet" panose="020B0604020202020204" charset="0"/>
              </a:rPr>
              <a:t>Abstracta</a:t>
            </a:r>
            <a:endParaRPr lang="pt-BR" sz="2000" dirty="0">
              <a:latin typeface="Sniglet" panose="020B0604020202020204" charset="0"/>
            </a:endParaRPr>
          </a:p>
          <a:p>
            <a:pPr algn="just"/>
            <a:r>
              <a:rPr lang="es-MX" sz="2000" dirty="0">
                <a:solidFill>
                  <a:srgbClr val="434343"/>
                </a:solidFill>
                <a:latin typeface="Sniglet"/>
                <a:sym typeface="Sniglet"/>
              </a:rPr>
              <a:t> </a:t>
            </a:r>
            <a:r>
              <a:rPr lang="es-MX" sz="2000" dirty="0" smtClean="0">
                <a:latin typeface="Sniglet" panose="020B0604020202020204" charset="0"/>
              </a:rPr>
              <a:t>Builder </a:t>
            </a:r>
            <a:r>
              <a:rPr lang="es-MX" sz="2000" dirty="0">
                <a:latin typeface="Sniglet" panose="020B0604020202020204" charset="0"/>
              </a:rPr>
              <a:t>o Constructor </a:t>
            </a:r>
            <a:r>
              <a:rPr lang="es-MX" sz="2000" dirty="0" smtClean="0">
                <a:latin typeface="Sniglet" panose="020B0604020202020204" charset="0"/>
              </a:rPr>
              <a:t>Virtual</a:t>
            </a:r>
            <a:endParaRPr lang="es-MX" sz="2000" dirty="0">
              <a:latin typeface="Sniglet" panose="020B0604020202020204" charset="0"/>
            </a:endParaRPr>
          </a:p>
          <a:p>
            <a:pPr algn="just"/>
            <a:r>
              <a:rPr lang="es-MX" sz="2000" dirty="0">
                <a:solidFill>
                  <a:srgbClr val="434343"/>
                </a:solidFill>
                <a:latin typeface="Sniglet"/>
                <a:sym typeface="Sniglet"/>
              </a:rPr>
              <a:t> </a:t>
            </a:r>
            <a:r>
              <a:rPr lang="es-MX" sz="2000" dirty="0" smtClean="0">
                <a:latin typeface="Sniglet" panose="020B0604020202020204" charset="0"/>
              </a:rPr>
              <a:t>Factory </a:t>
            </a:r>
            <a:r>
              <a:rPr lang="es-MX" sz="2000" dirty="0" err="1">
                <a:latin typeface="Sniglet" panose="020B0604020202020204" charset="0"/>
              </a:rPr>
              <a:t>Method</a:t>
            </a:r>
            <a:r>
              <a:rPr lang="es-MX" sz="2000" dirty="0">
                <a:latin typeface="Sniglet" panose="020B0604020202020204" charset="0"/>
              </a:rPr>
              <a:t> o Método de </a:t>
            </a:r>
            <a:r>
              <a:rPr lang="es-MX" sz="2000" dirty="0" smtClean="0">
                <a:latin typeface="Sniglet" panose="020B0604020202020204" charset="0"/>
              </a:rPr>
              <a:t>Fabricación</a:t>
            </a:r>
            <a:endParaRPr lang="es-MX" sz="2000" dirty="0">
              <a:latin typeface="Sniglet" panose="020B0604020202020204" charset="0"/>
            </a:endParaRPr>
          </a:p>
          <a:p>
            <a:pPr algn="just"/>
            <a:r>
              <a:rPr lang="es-MX" sz="2000" dirty="0">
                <a:solidFill>
                  <a:srgbClr val="434343"/>
                </a:solidFill>
                <a:latin typeface="Sniglet"/>
                <a:sym typeface="Sniglet"/>
              </a:rPr>
              <a:t> </a:t>
            </a:r>
            <a:r>
              <a:rPr lang="es-MX" sz="2000" dirty="0" smtClean="0">
                <a:latin typeface="Sniglet" panose="020B0604020202020204" charset="0"/>
              </a:rPr>
              <a:t>Prototype </a:t>
            </a:r>
            <a:r>
              <a:rPr lang="es-MX" sz="2000" dirty="0">
                <a:latin typeface="Sniglet" panose="020B0604020202020204" charset="0"/>
              </a:rPr>
              <a:t>o </a:t>
            </a:r>
            <a:r>
              <a:rPr lang="es-MX" sz="2000" dirty="0" smtClean="0">
                <a:latin typeface="Sniglet" panose="020B0604020202020204" charset="0"/>
              </a:rPr>
              <a:t>Prototipo</a:t>
            </a:r>
            <a:endParaRPr lang="es-MX" sz="2000" dirty="0">
              <a:latin typeface="Sniglet" panose="020B0604020202020204" charset="0"/>
            </a:endParaRPr>
          </a:p>
          <a:p>
            <a:pPr algn="just"/>
            <a:r>
              <a:rPr lang="es-MX" sz="2000" dirty="0">
                <a:solidFill>
                  <a:srgbClr val="434343"/>
                </a:solidFill>
                <a:latin typeface="Sniglet"/>
                <a:sym typeface="Sniglet"/>
              </a:rPr>
              <a:t> </a:t>
            </a:r>
            <a:r>
              <a:rPr lang="es-MX" sz="2000" dirty="0" err="1" smtClean="0">
                <a:latin typeface="Sniglet" panose="020B0604020202020204" charset="0"/>
              </a:rPr>
              <a:t>Singleton</a:t>
            </a:r>
            <a:r>
              <a:rPr lang="es-MX" sz="2000" dirty="0" smtClean="0">
                <a:latin typeface="Sniglet" panose="020B0604020202020204" charset="0"/>
              </a:rPr>
              <a:t> </a:t>
            </a:r>
            <a:r>
              <a:rPr lang="es-MX" sz="2000" dirty="0">
                <a:latin typeface="Sniglet" panose="020B0604020202020204" charset="0"/>
              </a:rPr>
              <a:t>o Instancia Única</a:t>
            </a:r>
            <a:endParaRPr lang="pt-BR" sz="2000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88" y="806255"/>
            <a:ext cx="5159863" cy="24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15" y="515566"/>
            <a:ext cx="4039169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6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24" y="576237"/>
            <a:ext cx="5339165" cy="38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02850" y="1017349"/>
            <a:ext cx="7020900" cy="2967192"/>
          </a:xfrm>
        </p:spPr>
        <p:txBody>
          <a:bodyPr/>
          <a:lstStyle/>
          <a:p>
            <a:pPr algn="just"/>
            <a:r>
              <a:rPr lang="es-MX" b="1" dirty="0" smtClean="0"/>
              <a:t>Sinopsis: </a:t>
            </a:r>
            <a:r>
              <a:rPr lang="es-MX" sz="2000" dirty="0" smtClean="0"/>
              <a:t>Técnica para desacoplar </a:t>
            </a:r>
            <a:r>
              <a:rPr lang="es-MX" sz="2000" dirty="0"/>
              <a:t>una abstracción de su implementación, </a:t>
            </a:r>
            <a:r>
              <a:rPr lang="es-MX" sz="2000" dirty="0" smtClean="0"/>
              <a:t>haciendo que ambas </a:t>
            </a:r>
            <a:r>
              <a:rPr lang="es-MX" sz="2000" dirty="0"/>
              <a:t>puedan ser modificadas independientemente sin necesidad de alterar por ello la otra. </a:t>
            </a:r>
            <a:endParaRPr lang="es-MX" sz="2000" dirty="0" smtClean="0"/>
          </a:p>
          <a:p>
            <a:pPr algn="just"/>
            <a:endParaRPr lang="es-MX" b="1" dirty="0"/>
          </a:p>
          <a:p>
            <a:pPr algn="just"/>
            <a:r>
              <a:rPr lang="es-MX" b="1" dirty="0" smtClean="0"/>
              <a:t>Contexto: </a:t>
            </a:r>
            <a:r>
              <a:rPr lang="es-MX" sz="2000" dirty="0"/>
              <a:t>Para que una abstracción sea modificada en tiempo de ejecución o nuestro sistema requiere que la funcionalidad (parcial o total) , necesita que la abstracción este desacoplada de la implementación, sin que ello obligue a cambiar las demás </a:t>
            </a:r>
            <a:r>
              <a:rPr lang="es-MX" sz="2000" dirty="0" smtClean="0"/>
              <a:t>clases.</a:t>
            </a:r>
            <a:endParaRPr lang="es-MX" sz="2000" b="1" dirty="0"/>
          </a:p>
          <a:p>
            <a:pPr algn="just"/>
            <a:endParaRPr lang="es-MX" sz="2000" b="1" dirty="0"/>
          </a:p>
          <a:p>
            <a:endParaRPr lang="es-MX" sz="20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1002850" y="592358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1049500" y="522855"/>
            <a:ext cx="4874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b="1" dirty="0" smtClean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Patrick Hand SC"/>
              </a:rPr>
              <a:t>Bridge o Puente</a:t>
            </a:r>
            <a:endParaRPr lang="es-MX" sz="3200" b="1" dirty="0">
              <a:solidFill>
                <a:srgbClr val="2A95B7"/>
              </a:solidFill>
              <a:latin typeface="Sniglet" panose="020B0604020202020204" charset="0"/>
              <a:ea typeface="Patrick Hand SC"/>
              <a:cs typeface="Patrick Hand SC"/>
              <a:sym typeface="Patrick Hand SC"/>
            </a:endParaRPr>
          </a:p>
        </p:txBody>
      </p:sp>
    </p:spTree>
    <p:extLst>
      <p:ext uri="{BB962C8B-B14F-4D97-AF65-F5344CB8AC3E}">
        <p14:creationId xmlns:p14="http://schemas.microsoft.com/office/powerpoint/2010/main" val="43857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418290"/>
            <a:ext cx="7020900" cy="3726036"/>
          </a:xfrm>
        </p:spPr>
        <p:txBody>
          <a:bodyPr/>
          <a:lstStyle/>
          <a:p>
            <a:pPr algn="just"/>
            <a:r>
              <a:rPr lang="es-MX" b="1" dirty="0" smtClean="0"/>
              <a:t>Causas: </a:t>
            </a:r>
          </a:p>
          <a:p>
            <a:pPr algn="just">
              <a:buNone/>
            </a:pPr>
            <a:r>
              <a:rPr lang="es-MX" sz="2000" dirty="0"/>
              <a:t>_</a:t>
            </a:r>
            <a:r>
              <a:rPr lang="es-MX" sz="2000" dirty="0" smtClean="0"/>
              <a:t>Evitar </a:t>
            </a:r>
            <a:r>
              <a:rPr lang="es-MX" sz="2000" dirty="0"/>
              <a:t>enlaces permanentes entre una abstracción y una implementación. </a:t>
            </a:r>
            <a:endParaRPr lang="es-MX" sz="2000" dirty="0" smtClean="0"/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_Tanto </a:t>
            </a:r>
            <a:r>
              <a:rPr lang="es-MX" sz="2000" dirty="0"/>
              <a:t>las abstracciones como las implementaciones deben ser extensibles por medio de subclases. </a:t>
            </a:r>
            <a:endParaRPr lang="es-MX" sz="2000" dirty="0" smtClean="0"/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_Los </a:t>
            </a:r>
            <a:r>
              <a:rPr lang="es-MX" sz="2000" dirty="0"/>
              <a:t>cambios en la implementación de una abstracción no afecten al cliente. </a:t>
            </a:r>
            <a:endParaRPr lang="es-MX" sz="2000" dirty="0" smtClean="0"/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_La </a:t>
            </a:r>
            <a:r>
              <a:rPr lang="es-MX" sz="2000" dirty="0"/>
              <a:t>implementación de una característica sea compartida entre múltiples objetos. 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543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1951" y="544749"/>
            <a:ext cx="7020900" cy="3424478"/>
          </a:xfrm>
        </p:spPr>
        <p:txBody>
          <a:bodyPr/>
          <a:lstStyle/>
          <a:p>
            <a:r>
              <a:rPr lang="es-MX" b="1" dirty="0" smtClean="0"/>
              <a:t>Solución: </a:t>
            </a:r>
          </a:p>
          <a:p>
            <a:pPr algn="just">
              <a:buNone/>
            </a:pPr>
            <a:r>
              <a:rPr lang="es-MX" sz="2000" dirty="0" smtClean="0"/>
              <a:t>_Partimos </a:t>
            </a:r>
            <a:r>
              <a:rPr lang="es-MX" sz="2000" dirty="0"/>
              <a:t>de una abstracción base que tendrá como atributo un objeto que será el que realice las funciones a implementar. </a:t>
            </a:r>
            <a:endParaRPr lang="es-MX" sz="2000" dirty="0" smtClean="0"/>
          </a:p>
          <a:p>
            <a:pPr algn="just"/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_El </a:t>
            </a:r>
            <a:r>
              <a:rPr lang="es-MX" sz="2000" dirty="0"/>
              <a:t>implementador, será una interfaz que defina las operaciones necesarias para cubrir la funcionalidad que ofrece la abstracción. </a:t>
            </a:r>
          </a:p>
          <a:p>
            <a:pPr algn="just"/>
            <a:endParaRPr lang="es-MX" sz="2000" b="1" dirty="0"/>
          </a:p>
          <a:p>
            <a:pPr algn="just">
              <a:buNone/>
            </a:pPr>
            <a:r>
              <a:rPr lang="es-MX" sz="2000" dirty="0" smtClean="0"/>
              <a:t>_Debemos crear </a:t>
            </a:r>
            <a:r>
              <a:rPr lang="es-MX" sz="2000" dirty="0"/>
              <a:t>una clase que herede de nuestra abstracción para definir concretamente lo que hacen sus métodos </a:t>
            </a:r>
            <a:endParaRPr lang="es-MX" sz="2000" b="1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973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71209"/>
            <a:ext cx="7020900" cy="3473116"/>
          </a:xfrm>
        </p:spPr>
        <p:txBody>
          <a:bodyPr/>
          <a:lstStyle/>
          <a:p>
            <a:r>
              <a:rPr lang="es-MX" b="1" dirty="0" smtClean="0"/>
              <a:t>Estructura: </a:t>
            </a:r>
            <a:r>
              <a:rPr lang="es-MX" sz="2000" dirty="0" smtClean="0"/>
              <a:t>Estructura básica de la solución.</a:t>
            </a:r>
          </a:p>
          <a:p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782" t="26075" r="35435" b="23658"/>
          <a:stretch/>
        </p:blipFill>
        <p:spPr>
          <a:xfrm>
            <a:off x="1447174" y="1206230"/>
            <a:ext cx="6506245" cy="30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476655"/>
            <a:ext cx="6936909" cy="4114800"/>
          </a:xfrm>
        </p:spPr>
        <p:txBody>
          <a:bodyPr/>
          <a:lstStyle/>
          <a:p>
            <a:pPr algn="just"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Client</a:t>
            </a:r>
            <a:r>
              <a:rPr lang="es-MX" sz="2000" dirty="0"/>
              <a:t>: Se encargará de utilizar la abstracción de la que trata el problema. </a:t>
            </a:r>
          </a:p>
          <a:p>
            <a:pPr algn="just"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Abstraction</a:t>
            </a:r>
            <a:r>
              <a:rPr lang="es-MX" sz="2000" dirty="0"/>
              <a:t>: Contiene una referencia a un objeto que implemente la interfaz </a:t>
            </a:r>
            <a:r>
              <a:rPr lang="es-MX" sz="2000" dirty="0" err="1"/>
              <a:t>Implementator</a:t>
            </a:r>
            <a:r>
              <a:rPr lang="es-MX" sz="2000" dirty="0"/>
              <a:t> el cual servirá para definir la funcionalidad de la misma. </a:t>
            </a:r>
          </a:p>
          <a:p>
            <a:pPr algn="just">
              <a:buNone/>
            </a:pPr>
            <a:endParaRPr lang="es-MX" sz="2000" dirty="0" smtClean="0"/>
          </a:p>
          <a:p>
            <a:pPr algn="just"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Implementator</a:t>
            </a:r>
            <a:r>
              <a:rPr lang="es-MX" sz="2000" dirty="0"/>
              <a:t>: Interfaz que define las operaciones necesarias para implementar la funcionalidad de </a:t>
            </a:r>
            <a:r>
              <a:rPr lang="es-MX" sz="2000" dirty="0" err="1"/>
              <a:t>Abstraction</a:t>
            </a:r>
            <a:r>
              <a:rPr lang="es-MX" sz="2000" dirty="0"/>
              <a:t>. </a:t>
            </a:r>
          </a:p>
          <a:p>
            <a:pPr algn="just"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RefinedAbstraction</a:t>
            </a:r>
            <a:r>
              <a:rPr lang="es-MX" sz="2000" dirty="0"/>
              <a:t>: Clase que hereda o implementa de </a:t>
            </a:r>
            <a:r>
              <a:rPr lang="es-MX" sz="2000" dirty="0" err="1"/>
              <a:t>Abstraction</a:t>
            </a:r>
            <a:r>
              <a:rPr lang="es-MX" sz="2000" dirty="0"/>
              <a:t>. </a:t>
            </a:r>
          </a:p>
          <a:p>
            <a:pPr algn="just">
              <a:buNone/>
            </a:pPr>
            <a:r>
              <a:rPr lang="es-MX" sz="2000" dirty="0" smtClean="0"/>
              <a:t>_</a:t>
            </a:r>
            <a:r>
              <a:rPr lang="es-MX" sz="2000" dirty="0" err="1" smtClean="0"/>
              <a:t>ConcreteImplementor</a:t>
            </a:r>
            <a:r>
              <a:rPr lang="es-MX" sz="2000" dirty="0"/>
              <a:t>: Implementación concreta de la funcionalidad definida por el </a:t>
            </a:r>
            <a:r>
              <a:rPr lang="es-MX" sz="2000" dirty="0" err="1"/>
              <a:t>Implementor</a:t>
            </a:r>
            <a:r>
              <a:rPr lang="es-MX" sz="2000" dirty="0"/>
              <a:t>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636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71209"/>
            <a:ext cx="7020900" cy="3473116"/>
          </a:xfrm>
        </p:spPr>
        <p:txBody>
          <a:bodyPr/>
          <a:lstStyle/>
          <a:p>
            <a:r>
              <a:rPr lang="es-MX" b="1" dirty="0" smtClean="0"/>
              <a:t>Consecuencias:</a:t>
            </a:r>
            <a:endParaRPr lang="es-MX" b="1" dirty="0"/>
          </a:p>
          <a:p>
            <a:pPr algn="just">
              <a:buNone/>
            </a:pPr>
            <a:r>
              <a:rPr lang="es-MX" sz="2000" b="1" dirty="0" smtClean="0"/>
              <a:t>	</a:t>
            </a:r>
            <a:r>
              <a:rPr lang="es-MX" sz="2000" dirty="0" smtClean="0"/>
              <a:t>POSITIVAS</a:t>
            </a:r>
            <a:r>
              <a:rPr lang="es-MX" sz="2000" dirty="0"/>
              <a:t>: </a:t>
            </a:r>
          </a:p>
          <a:p>
            <a:pPr algn="just">
              <a:buNone/>
            </a:pPr>
            <a:r>
              <a:rPr lang="es-MX" sz="2000" dirty="0" smtClean="0"/>
              <a:t>	_Una </a:t>
            </a:r>
            <a:r>
              <a:rPr lang="es-MX" sz="2000" dirty="0"/>
              <a:t>implementación no se limita </a:t>
            </a:r>
            <a:r>
              <a:rPr lang="es-MX" sz="2000" dirty="0" smtClean="0"/>
              <a:t>	permanentemente </a:t>
            </a:r>
            <a:r>
              <a:rPr lang="es-MX" sz="2000" dirty="0"/>
              <a:t>a una interface. </a:t>
            </a:r>
          </a:p>
          <a:p>
            <a:pPr algn="just">
              <a:buNone/>
            </a:pPr>
            <a:r>
              <a:rPr lang="es-MX" sz="2000" dirty="0" smtClean="0"/>
              <a:t>	_La </a:t>
            </a:r>
            <a:r>
              <a:rPr lang="es-MX" sz="2000" dirty="0"/>
              <a:t>implementación de una abstracción puede ser </a:t>
            </a:r>
            <a:r>
              <a:rPr lang="es-MX" sz="2000" dirty="0" smtClean="0"/>
              <a:t>	configurada </a:t>
            </a:r>
            <a:r>
              <a:rPr lang="es-MX" sz="2000" dirty="0"/>
              <a:t>y/o cambiada en tiempo de ejecución. 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	NEGATIVAS</a:t>
            </a:r>
            <a:r>
              <a:rPr lang="es-MX" sz="2000" dirty="0"/>
              <a:t>: </a:t>
            </a:r>
          </a:p>
          <a:p>
            <a:pPr algn="just">
              <a:buNone/>
            </a:pPr>
            <a:r>
              <a:rPr lang="es-MX" sz="2000" dirty="0" smtClean="0"/>
              <a:t>	_Puede </a:t>
            </a:r>
            <a:r>
              <a:rPr lang="es-MX" sz="2000" dirty="0"/>
              <a:t>ser complicado de entender al principio. </a:t>
            </a:r>
          </a:p>
          <a:p>
            <a:pPr algn="just">
              <a:buNone/>
            </a:pPr>
            <a:r>
              <a:rPr lang="es-MX" sz="2000" dirty="0" smtClean="0"/>
              <a:t>	_Añade </a:t>
            </a:r>
            <a:r>
              <a:rPr lang="es-MX" sz="2000" dirty="0"/>
              <a:t>complejidad.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430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91134" y="1420238"/>
            <a:ext cx="7020900" cy="3453661"/>
          </a:xfrm>
        </p:spPr>
        <p:txBody>
          <a:bodyPr/>
          <a:lstStyle/>
          <a:p>
            <a:pPr algn="just"/>
            <a:r>
              <a:rPr lang="es-MX" b="1" dirty="0" smtClean="0"/>
              <a:t>Implementación: </a:t>
            </a:r>
            <a:r>
              <a:rPr lang="es-MX" sz="2000" b="1" dirty="0" smtClean="0"/>
              <a:t>E</a:t>
            </a:r>
            <a:r>
              <a:rPr lang="es-MX" sz="2000" dirty="0" smtClean="0"/>
              <a:t>jemplo </a:t>
            </a:r>
            <a:r>
              <a:rPr lang="es-MX" sz="2000" dirty="0"/>
              <a:t>que representará la abstracción del envío de un paquete. Nuestra interfaz abstracta representará la agencia de transportes que realizará el envío: </a:t>
            </a:r>
            <a:endParaRPr lang="es-MX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56103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971550" y="638174"/>
            <a:ext cx="7181850" cy="3609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s-MX" sz="3200" b="1" dirty="0" smtClean="0">
                <a:solidFill>
                  <a:srgbClr val="2A95B7"/>
                </a:solidFill>
                <a:latin typeface="Sniglet" panose="020B0604020202020204" charset="0"/>
                <a:sym typeface="Patrick Hand SC"/>
              </a:rPr>
              <a:t>Abstract Factory</a:t>
            </a:r>
            <a:endParaRPr lang="es-MX" sz="2000" b="1" dirty="0" smtClean="0"/>
          </a:p>
          <a:p>
            <a:pPr algn="just"/>
            <a:r>
              <a:rPr lang="es-MX" b="1" dirty="0"/>
              <a:t>Sinopsis: </a:t>
            </a:r>
            <a:r>
              <a:rPr lang="es-MX" sz="2000" dirty="0"/>
              <a:t>Interfaz para la creación de familias de objetos relacionados sin especificar sus clases </a:t>
            </a:r>
            <a:r>
              <a:rPr lang="es-MX" sz="2000" dirty="0" smtClean="0"/>
              <a:t>concretas.</a:t>
            </a:r>
          </a:p>
          <a:p>
            <a:pPr>
              <a:buNone/>
            </a:pPr>
            <a:endParaRPr lang="es-MX" sz="2000" dirty="0" smtClean="0"/>
          </a:p>
          <a:p>
            <a:pPr algn="just"/>
            <a:r>
              <a:rPr lang="es-MX" b="1" dirty="0" smtClean="0"/>
              <a:t>Contexto: </a:t>
            </a:r>
            <a:r>
              <a:rPr lang="es-MX" sz="2000" dirty="0"/>
              <a:t>Un sistema debe ser independiente de la forma en que sus productos son creados, compuestos, y representados. Se desea proporcionar una biblioteca de productos presentando su interfaz, pero no su implementación.</a:t>
            </a:r>
          </a:p>
          <a:p>
            <a:endParaRPr lang="en" sz="2200" dirty="0"/>
          </a:p>
        </p:txBody>
      </p:sp>
      <p:sp>
        <p:nvSpPr>
          <p:cNvPr id="2" name="Rectángulo redondeado 1"/>
          <p:cNvSpPr/>
          <p:nvPr/>
        </p:nvSpPr>
        <p:spPr>
          <a:xfrm>
            <a:off x="971550" y="630556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94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98842" y="627974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abstract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class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EmpresaMensajeria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{</a:t>
            </a: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protected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IEnvio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;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protected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EmpresaMensajeria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IEnvio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){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this.envio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=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; }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recogerPaquete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(){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System.out.println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('Se ha recogido el paquete.');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envio.procesarEnvio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}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enviarPaquete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(){</a:t>
            </a:r>
          </a:p>
          <a:p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envio.enviar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}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entregarPaquete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(){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envio.procesarEntrega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System.out.println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('Se ha entregado el paquete.'); 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}</a:t>
            </a:r>
          </a:p>
          <a:p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setEnvio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IEnvio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){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this.envio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=</a:t>
            </a:r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; }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getEnvio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(){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return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this.envio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; } }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82343" y="627974"/>
            <a:ext cx="1474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0070C0"/>
                </a:solidFill>
                <a:latin typeface="Sniglet" panose="020B0604020202020204" charset="0"/>
              </a:rPr>
              <a:t>+</a:t>
            </a:r>
            <a:r>
              <a:rPr lang="es-MX" sz="2000" dirty="0" smtClean="0">
                <a:latin typeface="Sniglet" panose="020B0604020202020204" charset="0"/>
              </a:rPr>
              <a:t>Código:</a:t>
            </a:r>
            <a:endParaRPr lang="es-MX" sz="2000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911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0666" y="396565"/>
            <a:ext cx="7020900" cy="624839"/>
          </a:xfrm>
        </p:spPr>
        <p:txBody>
          <a:bodyPr/>
          <a:lstStyle/>
          <a:p>
            <a:pPr algn="just"/>
            <a:r>
              <a:rPr lang="es-MX" sz="1800" dirty="0"/>
              <a:t>V</a:t>
            </a:r>
            <a:r>
              <a:rPr lang="es-MX" sz="1800" dirty="0" smtClean="0"/>
              <a:t>amos </a:t>
            </a:r>
            <a:r>
              <a:rPr lang="es-MX" sz="1800" dirty="0"/>
              <a:t>a definir la interfaz </a:t>
            </a:r>
            <a:r>
              <a:rPr lang="es-MX" sz="1800" dirty="0" err="1"/>
              <a:t>IEnvio</a:t>
            </a:r>
            <a:r>
              <a:rPr lang="es-MX" sz="1800" dirty="0"/>
              <a:t> que representará al implementador del envío</a:t>
            </a:r>
            <a:r>
              <a:rPr lang="es-MX" sz="2000" dirty="0"/>
              <a:t>: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97669" y="1118681"/>
            <a:ext cx="439690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interface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IEnvio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{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procesarEnvio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enviar();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procesarEntrega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}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El 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siguiente paso es crear implementaciones de la 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interfaz: </a:t>
            </a:r>
          </a:p>
          <a:p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IEnvio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: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class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EnvioMar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implements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IEnvio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{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procesarEnvio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(){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System.out.println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('El paquete se ha cargado en el barco.'); }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enviar(){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System.out.println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('El paquete va navegando por el mar.'); 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}</a:t>
            </a:r>
          </a:p>
          <a:p>
            <a:r>
              <a:rPr lang="es-MX" dirty="0" smtClean="0">
                <a:latin typeface="Sniglet" panose="020B0604020202020204" charset="0"/>
              </a:rPr>
              <a:t> </a:t>
            </a:r>
            <a:endParaRPr lang="es-MX" dirty="0">
              <a:latin typeface="Sniglet" panose="020B060402020202020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272392" y="1021404"/>
            <a:ext cx="307394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procesarEntrega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(){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System.out.println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('El paquete se ha descargado en el puerto.'); } 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}</a:t>
            </a:r>
          </a:p>
          <a:p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class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EnvioAire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implements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IEnvio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{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procesarEnvio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(){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System.out.println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('El paquete se ha cargado en el avión.'); }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enviar(){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System.out.println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('El paquete va volando por el aire.'); 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}</a:t>
            </a:r>
          </a:p>
          <a:p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procesarEntrega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(){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System.out.println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('El paquete se ha descargado en el aeropuerto.'); } } </a:t>
            </a:r>
          </a:p>
        </p:txBody>
      </p:sp>
    </p:spTree>
    <p:extLst>
      <p:ext uri="{BB962C8B-B14F-4D97-AF65-F5344CB8AC3E}">
        <p14:creationId xmlns:p14="http://schemas.microsoft.com/office/powerpoint/2010/main" val="3321646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80937"/>
            <a:ext cx="7020900" cy="418290"/>
          </a:xfrm>
        </p:spPr>
        <p:txBody>
          <a:bodyPr/>
          <a:lstStyle/>
          <a:p>
            <a:r>
              <a:rPr lang="es-MX" sz="1800" dirty="0" smtClean="0"/>
              <a:t>Crearemos la empresa de transporte refinada:</a:t>
            </a:r>
            <a:endParaRPr lang="es-MX" sz="1800" dirty="0"/>
          </a:p>
        </p:txBody>
      </p:sp>
      <p:sp>
        <p:nvSpPr>
          <p:cNvPr id="4" name="Rectángulo 3"/>
          <p:cNvSpPr/>
          <p:nvPr/>
        </p:nvSpPr>
        <p:spPr>
          <a:xfrm>
            <a:off x="2159541" y="1099227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class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EuroTransport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extends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EmpresaMensajeria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{ </a:t>
            </a:r>
            <a:endParaRPr lang="es-MX" sz="1600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sz="1600" dirty="0" err="1" smtClean="0">
                <a:solidFill>
                  <a:schemeClr val="accent6"/>
                </a:solidFill>
                <a:latin typeface="Sniglet" panose="020B0604020202020204" charset="0"/>
              </a:rPr>
              <a:t>private</a:t>
            </a:r>
            <a:r>
              <a:rPr lang="es-MX" sz="1600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String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nif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; </a:t>
            </a:r>
            <a:endParaRPr lang="es-MX" sz="1600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sz="1600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sz="1600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EuroTransport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(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String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nif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){ </a:t>
            </a:r>
            <a:endParaRPr lang="es-MX" sz="1600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sz="1600" dirty="0" err="1" smtClean="0">
                <a:solidFill>
                  <a:schemeClr val="accent6"/>
                </a:solidFill>
                <a:latin typeface="Sniglet" panose="020B0604020202020204" charset="0"/>
              </a:rPr>
              <a:t>IEnvio</a:t>
            </a:r>
            <a:r>
              <a:rPr lang="es-MX" sz="1600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envioPorDefecto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= new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EnvioAire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();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super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(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envioPorDefecto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); </a:t>
            </a:r>
            <a:endParaRPr lang="es-MX" sz="1600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sz="1600" dirty="0" err="1" smtClean="0">
                <a:solidFill>
                  <a:schemeClr val="accent6"/>
                </a:solidFill>
                <a:latin typeface="Sniglet" panose="020B0604020202020204" charset="0"/>
              </a:rPr>
              <a:t>this.nif</a:t>
            </a:r>
            <a:r>
              <a:rPr lang="es-MX" sz="1600" dirty="0" smtClean="0">
                <a:solidFill>
                  <a:schemeClr val="accent6"/>
                </a:solidFill>
                <a:latin typeface="Sniglet" panose="020B0604020202020204" charset="0"/>
              </a:rPr>
              <a:t>=</a:t>
            </a:r>
            <a:r>
              <a:rPr lang="es-MX" sz="1600" dirty="0" err="1" smtClean="0">
                <a:solidFill>
                  <a:schemeClr val="accent6"/>
                </a:solidFill>
                <a:latin typeface="Sniglet" panose="020B0604020202020204" charset="0"/>
              </a:rPr>
              <a:t>nif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; } </a:t>
            </a:r>
            <a:endParaRPr lang="es-MX" sz="1600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sz="1600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sz="1600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EuroTransport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(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String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nif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,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IEnvio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envio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){ </a:t>
            </a:r>
            <a:endParaRPr lang="es-MX" sz="1600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sz="1600" dirty="0" err="1" smtClean="0">
                <a:solidFill>
                  <a:schemeClr val="accent6"/>
                </a:solidFill>
                <a:latin typeface="Sniglet" panose="020B0604020202020204" charset="0"/>
              </a:rPr>
              <a:t>super</a:t>
            </a:r>
            <a:r>
              <a:rPr lang="es-MX" sz="1600" dirty="0" smtClean="0">
                <a:solidFill>
                  <a:schemeClr val="accent6"/>
                </a:solidFill>
                <a:latin typeface="Sniglet" panose="020B0604020202020204" charset="0"/>
              </a:rPr>
              <a:t>(</a:t>
            </a:r>
            <a:r>
              <a:rPr lang="es-MX" sz="1600" dirty="0" err="1" smtClean="0">
                <a:solidFill>
                  <a:schemeClr val="accent6"/>
                </a:solidFill>
                <a:latin typeface="Sniglet" panose="020B0604020202020204" charset="0"/>
              </a:rPr>
              <a:t>envio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);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this.nif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=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nif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; } </a:t>
            </a:r>
            <a:endParaRPr lang="es-MX" sz="1600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sz="1600" dirty="0" err="1" smtClean="0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sz="1600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 identificarse(){ 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System.out.println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("Identificación: "+</a:t>
            </a:r>
            <a:r>
              <a:rPr lang="es-MX" sz="1600" dirty="0" err="1">
                <a:solidFill>
                  <a:schemeClr val="accent6"/>
                </a:solidFill>
                <a:latin typeface="Sniglet" panose="020B0604020202020204" charset="0"/>
              </a:rPr>
              <a:t>this.nif</a:t>
            </a:r>
            <a:r>
              <a:rPr lang="es-MX" sz="1600" dirty="0">
                <a:solidFill>
                  <a:schemeClr val="accent6"/>
                </a:solidFill>
                <a:latin typeface="Sniglet" panose="020B0604020202020204" charset="0"/>
              </a:rPr>
              <a:t>); } } </a:t>
            </a:r>
          </a:p>
        </p:txBody>
      </p:sp>
    </p:spTree>
    <p:extLst>
      <p:ext uri="{BB962C8B-B14F-4D97-AF65-F5344CB8AC3E}">
        <p14:creationId xmlns:p14="http://schemas.microsoft.com/office/powerpoint/2010/main" val="28441907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96581" y="537838"/>
            <a:ext cx="7020900" cy="663749"/>
          </a:xfrm>
        </p:spPr>
        <p:txBody>
          <a:bodyPr/>
          <a:lstStyle/>
          <a:p>
            <a:pPr algn="just"/>
            <a:r>
              <a:rPr lang="es-MX" sz="2000" dirty="0"/>
              <a:t>Y por último hacemos que un cliente utilice nuestra abstracción: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529192" y="86971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public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static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void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main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String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[]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args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){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// 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Sniglet" panose="020B0604020202020204" charset="0"/>
              </a:rPr>
              <a:t>En primer lugar crearemos el objeto que representa a la </a:t>
            </a:r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niglet" panose="020B0604020202020204" charset="0"/>
              </a:rPr>
              <a:t>empresa 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Sniglet" panose="020B0604020202020204" charset="0"/>
              </a:rPr>
              <a:t>de </a:t>
            </a:r>
            <a:r>
              <a:rPr lang="es-MX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niglet" panose="020B0604020202020204" charset="0"/>
              </a:rPr>
              <a:t>mensajerio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Sniglet" panose="020B0604020202020204" charset="0"/>
              </a:rPr>
              <a:t> </a:t>
            </a:r>
            <a:endParaRPr lang="es-MX" dirty="0" smtClean="0">
              <a:solidFill>
                <a:schemeClr val="tx1">
                  <a:lumMod val="65000"/>
                  <a:lumOff val="35000"/>
                </a:schemeClr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EmpresaMensajeria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 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mensajero = new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EuroTransport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("0854752177");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niglet" panose="020B0604020202020204" charset="0"/>
              </a:rPr>
              <a:t>// 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Sniglet" panose="020B0604020202020204" charset="0"/>
              </a:rPr>
              <a:t>Enviaremos un paquete vía aérea, que es la que esta empresa tiene pro defecto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mensajero.recogerPaquete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mensajero.enviarPaquete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mensajero.entregarPaquete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</a:t>
            </a:r>
            <a:endParaRPr lang="es-MX" dirty="0" smtClean="0">
              <a:solidFill>
                <a:schemeClr val="accent6"/>
              </a:solidFill>
              <a:latin typeface="Sniglet" panose="020B0604020202020204" charset="0"/>
            </a:endParaRPr>
          </a:p>
          <a:p>
            <a:r>
              <a:rPr lang="es-MX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niglet" panose="020B0604020202020204" charset="0"/>
              </a:rPr>
              <a:t>// </a:t>
            </a: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Sniglet" panose="020B0604020202020204" charset="0"/>
              </a:rPr>
              <a:t>Ahora le decimos a la empresa que queremos enviar por mar </a:t>
            </a:r>
            <a:endParaRPr lang="es-MX" dirty="0" smtClean="0">
              <a:solidFill>
                <a:schemeClr val="tx1">
                  <a:lumMod val="65000"/>
                  <a:lumOff val="35000"/>
                </a:schemeClr>
              </a:solidFill>
              <a:latin typeface="Sniglet" panose="020B0604020202020204" charset="0"/>
            </a:endParaRPr>
          </a:p>
          <a:p>
            <a:r>
              <a:rPr lang="es-MX" dirty="0" err="1" smtClean="0">
                <a:solidFill>
                  <a:schemeClr val="accent6"/>
                </a:solidFill>
                <a:latin typeface="Sniglet" panose="020B0604020202020204" charset="0"/>
              </a:rPr>
              <a:t>mensajero.setEnvio</a:t>
            </a:r>
            <a:r>
              <a:rPr lang="es-MX" dirty="0" smtClean="0">
                <a:solidFill>
                  <a:schemeClr val="accent6"/>
                </a:solidFill>
                <a:latin typeface="Sniglet" panose="020B0604020202020204" charset="0"/>
              </a:rPr>
              <a:t>(new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EnvioMar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());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mensajero.recogerPaquete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mensajero.enviarPaquete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</a:t>
            </a:r>
            <a:r>
              <a:rPr lang="es-MX" dirty="0" err="1">
                <a:solidFill>
                  <a:schemeClr val="accent6"/>
                </a:solidFill>
                <a:latin typeface="Sniglet" panose="020B0604020202020204" charset="0"/>
              </a:rPr>
              <a:t>mensajero.entregarPaquete</a:t>
            </a:r>
            <a:r>
              <a:rPr lang="es-MX" dirty="0">
                <a:solidFill>
                  <a:schemeClr val="accent6"/>
                </a:solidFill>
                <a:latin typeface="Sniglet" panose="020B0604020202020204" charset="0"/>
              </a:rPr>
              <a:t>(); } </a:t>
            </a:r>
          </a:p>
        </p:txBody>
      </p:sp>
    </p:spTree>
    <p:extLst>
      <p:ext uri="{BB962C8B-B14F-4D97-AF65-F5344CB8AC3E}">
        <p14:creationId xmlns:p14="http://schemas.microsoft.com/office/powerpoint/2010/main" val="3806888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695" t="23949" r="28370" b="22499"/>
          <a:stretch/>
        </p:blipFill>
        <p:spPr>
          <a:xfrm>
            <a:off x="1627831" y="572756"/>
            <a:ext cx="6216727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60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59549" y="512466"/>
            <a:ext cx="7020900" cy="3481134"/>
          </a:xfrm>
        </p:spPr>
        <p:txBody>
          <a:bodyPr/>
          <a:lstStyle/>
          <a:p>
            <a:pPr>
              <a:buNone/>
            </a:pPr>
            <a:r>
              <a:rPr lang="es-MX" sz="2000" dirty="0" smtClean="0"/>
              <a:t>Vamos </a:t>
            </a:r>
            <a:r>
              <a:rPr lang="es-MX" sz="2000" dirty="0"/>
              <a:t>a definir la interfaz </a:t>
            </a:r>
            <a:r>
              <a:rPr lang="es-MX" sz="2000" dirty="0" err="1"/>
              <a:t>IEnvio</a:t>
            </a:r>
            <a:r>
              <a:rPr lang="es-MX" sz="2000" dirty="0"/>
              <a:t> que representará al implementador del envío: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22" t="22595" r="29565" b="11672"/>
          <a:stretch/>
        </p:blipFill>
        <p:spPr>
          <a:xfrm>
            <a:off x="1447711" y="1191824"/>
            <a:ext cx="6244576" cy="32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5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21" t="32648" r="26848" b="23659"/>
          <a:stretch/>
        </p:blipFill>
        <p:spPr>
          <a:xfrm>
            <a:off x="1125415" y="582803"/>
            <a:ext cx="6842928" cy="34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15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59227" y="639757"/>
            <a:ext cx="7020900" cy="566473"/>
          </a:xfrm>
        </p:spPr>
        <p:txBody>
          <a:bodyPr/>
          <a:lstStyle/>
          <a:p>
            <a:r>
              <a:rPr lang="es-MX" sz="2000" dirty="0"/>
              <a:t>Crearemos la empresa de transportes refinada: 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261" t="23368" r="32499" b="8966"/>
          <a:stretch/>
        </p:blipFill>
        <p:spPr>
          <a:xfrm>
            <a:off x="1566151" y="1020269"/>
            <a:ext cx="6293797" cy="326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573932"/>
            <a:ext cx="7020900" cy="710119"/>
          </a:xfrm>
        </p:spPr>
        <p:txBody>
          <a:bodyPr/>
          <a:lstStyle/>
          <a:p>
            <a:r>
              <a:rPr lang="es-MX" sz="2000" dirty="0"/>
              <a:t>Y por último hacemos que un cliente utilice nuestra abstracción: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587" t="35742" r="27391" b="12252"/>
          <a:stretch/>
        </p:blipFill>
        <p:spPr>
          <a:xfrm>
            <a:off x="1611314" y="1284051"/>
            <a:ext cx="5897272" cy="3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1201163"/>
            <a:ext cx="7020900" cy="2706900"/>
          </a:xfrm>
        </p:spPr>
        <p:txBody>
          <a:bodyPr/>
          <a:lstStyle/>
          <a:p>
            <a:pPr algn="just"/>
            <a:r>
              <a:rPr lang="es-MX" b="1" dirty="0" smtClean="0"/>
              <a:t>Sinopsis: </a:t>
            </a:r>
            <a:r>
              <a:rPr lang="es-MX" sz="2000" dirty="0"/>
              <a:t>Combina objetos en estructuras de árbol para representar jerarquías de parte todo. Permite que los clientes traten de manera uniforme a los objetos individuales y a los compuestos</a:t>
            </a:r>
            <a:r>
              <a:rPr lang="es-MX" sz="2000" dirty="0" smtClean="0"/>
              <a:t>.</a:t>
            </a:r>
            <a:endParaRPr lang="es-MX" sz="2000" b="1" dirty="0" smtClean="0"/>
          </a:p>
          <a:p>
            <a:endParaRPr lang="es-MX" sz="2000" b="1" dirty="0"/>
          </a:p>
          <a:p>
            <a:pPr algn="just"/>
            <a:r>
              <a:rPr lang="es-MX" b="1" dirty="0" smtClean="0"/>
              <a:t>Contexto: </a:t>
            </a:r>
            <a:r>
              <a:rPr lang="es-MX" sz="2000" dirty="0"/>
              <a:t>Cuando desarrollar una aplicación como un editor de dibujos y sistemas de circuitos que permiten a los usuarios constituir diagramas complejos desde componentes simples. </a:t>
            </a:r>
          </a:p>
          <a:p>
            <a:endParaRPr lang="es-MX" dirty="0"/>
          </a:p>
          <a:p>
            <a:endParaRPr lang="es-MX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1002850" y="689634"/>
            <a:ext cx="7067550" cy="445770"/>
          </a:xfrm>
          <a:prstGeom prst="roundRect">
            <a:avLst>
              <a:gd name="adj" fmla="val 11814"/>
            </a:avLst>
          </a:prstGeom>
          <a:noFill/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1002849" y="685778"/>
            <a:ext cx="736293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2A95B7"/>
              </a:buClr>
              <a:buSzPct val="100000"/>
            </a:pPr>
            <a:r>
              <a:rPr lang="es-MX" sz="3200" b="1" dirty="0">
                <a:solidFill>
                  <a:srgbClr val="2A95B7"/>
                </a:solidFill>
                <a:latin typeface="Sniglet" panose="020B0604020202020204" charset="0"/>
                <a:ea typeface="Patrick Hand SC"/>
                <a:cs typeface="Patrick Hand SC"/>
                <a:sym typeface="Sniglet"/>
              </a:rPr>
              <a:t>Composite u Objeto Compuesto</a:t>
            </a:r>
          </a:p>
          <a:p>
            <a:endParaRPr lang="es-MX" b="1" dirty="0">
              <a:solidFill>
                <a:srgbClr val="2A95B7"/>
              </a:solidFill>
              <a:latin typeface="Sniglet" panose="020B0604020202020204" charset="0"/>
              <a:ea typeface="Patrick Hand SC"/>
              <a:cs typeface="Patrick Hand SC"/>
              <a:sym typeface="Patrick Hand SC"/>
            </a:endParaRPr>
          </a:p>
        </p:txBody>
      </p:sp>
    </p:spTree>
    <p:extLst>
      <p:ext uri="{BB962C8B-B14F-4D97-AF65-F5344CB8AC3E}">
        <p14:creationId xmlns:p14="http://schemas.microsoft.com/office/powerpoint/2010/main" val="331891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971550" y="638175"/>
            <a:ext cx="7181850" cy="3425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s-MX" sz="2000" dirty="0"/>
          </a:p>
          <a:p>
            <a:pPr algn="just"/>
            <a:r>
              <a:rPr lang="es-MX" dirty="0"/>
              <a:t> </a:t>
            </a:r>
            <a:r>
              <a:rPr lang="es-MX" b="1" dirty="0"/>
              <a:t>Causas: </a:t>
            </a:r>
            <a:r>
              <a:rPr lang="es-MX" sz="2000" dirty="0" smtClean="0"/>
              <a:t>Por </a:t>
            </a:r>
            <a:r>
              <a:rPr lang="es-MX" sz="2000" dirty="0"/>
              <a:t>razones de portabilidad el resto del sistema no debe hacer referencia a componentes concretos</a:t>
            </a:r>
            <a:r>
              <a:rPr lang="es-MX" sz="2000" dirty="0" smtClean="0"/>
              <a:t>.</a:t>
            </a:r>
          </a:p>
          <a:p>
            <a:pPr>
              <a:buNone/>
            </a:pPr>
            <a:r>
              <a:rPr lang="es-MX" sz="2000" dirty="0" smtClean="0"/>
              <a:t> </a:t>
            </a:r>
          </a:p>
          <a:p>
            <a:pPr algn="just"/>
            <a:r>
              <a:rPr lang="es-MX" b="1" dirty="0" smtClean="0"/>
              <a:t>Solución: </a:t>
            </a:r>
            <a:r>
              <a:rPr lang="es-MX" sz="2000" dirty="0" smtClean="0"/>
              <a:t>Clase </a:t>
            </a:r>
            <a:r>
              <a:rPr lang="es-MX" sz="2000" dirty="0"/>
              <a:t>abstracta con un método de fabricación para cada </a:t>
            </a:r>
            <a:r>
              <a:rPr lang="es-MX" sz="2000" dirty="0" smtClean="0"/>
              <a:t>componente. El </a:t>
            </a:r>
            <a:r>
              <a:rPr lang="es-MX" sz="2000" dirty="0"/>
              <a:t>cliente crea componentes a través de la fábrica </a:t>
            </a:r>
            <a:r>
              <a:rPr lang="es-MX" sz="2000" dirty="0" smtClean="0"/>
              <a:t>abstracta.</a:t>
            </a:r>
          </a:p>
          <a:p>
            <a:pPr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La </a:t>
            </a:r>
            <a:r>
              <a:rPr lang="es-MX" sz="2000" dirty="0"/>
              <a:t>fábrica de componentes garantiza el uso consistente de componentes de un mismo look-and </a:t>
            </a:r>
            <a:r>
              <a:rPr lang="es-MX" sz="2000" dirty="0" smtClean="0"/>
              <a:t>feel.</a:t>
            </a:r>
          </a:p>
        </p:txBody>
      </p:sp>
    </p:spTree>
    <p:extLst>
      <p:ext uri="{BB962C8B-B14F-4D97-AF65-F5344CB8AC3E}">
        <p14:creationId xmlns:p14="http://schemas.microsoft.com/office/powerpoint/2010/main" val="367369074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19847"/>
            <a:ext cx="7020900" cy="3424478"/>
          </a:xfrm>
        </p:spPr>
        <p:txBody>
          <a:bodyPr/>
          <a:lstStyle/>
          <a:p>
            <a:pPr algn="just"/>
            <a:r>
              <a:rPr lang="es-MX" b="1" dirty="0" smtClean="0"/>
              <a:t>Causas: </a:t>
            </a:r>
          </a:p>
          <a:p>
            <a:pPr algn="just">
              <a:buNone/>
            </a:pPr>
            <a:r>
              <a:rPr lang="es-MX" b="1" dirty="0" smtClean="0"/>
              <a:t>_</a:t>
            </a:r>
            <a:r>
              <a:rPr lang="es-MX" dirty="0" smtClean="0"/>
              <a:t>Representar </a:t>
            </a:r>
            <a:r>
              <a:rPr lang="es-MX" dirty="0"/>
              <a:t>jerarquías de objetos todo-parte</a:t>
            </a:r>
            <a:r>
              <a:rPr lang="es-MX" dirty="0" smtClean="0"/>
              <a:t>.</a:t>
            </a:r>
          </a:p>
          <a:p>
            <a:pPr algn="just">
              <a:buNone/>
            </a:pPr>
            <a:endParaRPr lang="es-MX" dirty="0"/>
          </a:p>
          <a:p>
            <a:pPr algn="just">
              <a:buNone/>
            </a:pPr>
            <a:r>
              <a:rPr lang="es-MX" dirty="0" smtClean="0"/>
              <a:t>_Capaz </a:t>
            </a:r>
            <a:r>
              <a:rPr lang="es-MX" dirty="0"/>
              <a:t>de ignorar la diferencia entre objetos individuales y composiciones de objetos. </a:t>
            </a:r>
            <a:endParaRPr lang="es-MX" dirty="0" smtClean="0"/>
          </a:p>
          <a:p>
            <a:pPr algn="just">
              <a:buNone/>
            </a:pPr>
            <a:endParaRPr lang="es-MX" dirty="0" smtClean="0"/>
          </a:p>
          <a:p>
            <a:pPr algn="just">
              <a:buNone/>
            </a:pPr>
            <a:r>
              <a:rPr lang="es-MX" dirty="0"/>
              <a:t>_</a:t>
            </a:r>
            <a:r>
              <a:rPr lang="es-MX" dirty="0" smtClean="0"/>
              <a:t>Los </a:t>
            </a:r>
            <a:r>
              <a:rPr lang="es-MX" dirty="0"/>
              <a:t>clientes tratarán a todos los objetos de la estructura compuesta uniformemente.</a:t>
            </a:r>
            <a:endParaRPr lang="es-MX" b="1" dirty="0"/>
          </a:p>
          <a:p>
            <a:pPr algn="just"/>
            <a:endParaRPr lang="es-MX" b="1" dirty="0"/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2777287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680936"/>
            <a:ext cx="7020900" cy="3463389"/>
          </a:xfrm>
        </p:spPr>
        <p:txBody>
          <a:bodyPr/>
          <a:lstStyle/>
          <a:p>
            <a:r>
              <a:rPr lang="es-MX" dirty="0" smtClean="0"/>
              <a:t>Solución:</a:t>
            </a:r>
          </a:p>
          <a:p>
            <a:r>
              <a:rPr lang="es-MX" dirty="0" smtClean="0"/>
              <a:t>Estructura: Estructura básica de la solución.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109" t="35549" r="42718" b="21725"/>
          <a:stretch/>
        </p:blipFill>
        <p:spPr>
          <a:xfrm>
            <a:off x="1575880" y="1527243"/>
            <a:ext cx="5924145" cy="28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67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505838"/>
            <a:ext cx="7020900" cy="3638487"/>
          </a:xfrm>
        </p:spPr>
        <p:txBody>
          <a:bodyPr/>
          <a:lstStyle/>
          <a:p>
            <a:pPr algn="just"/>
            <a:r>
              <a:rPr lang="es-MX" b="1" dirty="0" smtClean="0"/>
              <a:t>Participantes: </a:t>
            </a:r>
          </a:p>
          <a:p>
            <a:pPr algn="just">
              <a:buNone/>
            </a:pPr>
            <a:r>
              <a:rPr lang="es-MX" sz="2000" dirty="0"/>
              <a:t>-</a:t>
            </a:r>
            <a:r>
              <a:rPr lang="es-MX" sz="2000" dirty="0" err="1" smtClean="0"/>
              <a:t>Component</a:t>
            </a:r>
            <a:r>
              <a:rPr lang="es-MX" sz="2000" dirty="0" smtClean="0"/>
              <a:t> </a:t>
            </a:r>
            <a:r>
              <a:rPr lang="es-MX" sz="2000" dirty="0"/>
              <a:t>(Grafico):</a:t>
            </a:r>
          </a:p>
          <a:p>
            <a:pPr algn="just">
              <a:buNone/>
            </a:pPr>
            <a:r>
              <a:rPr lang="es-MX" sz="2000" dirty="0"/>
              <a:t>Define la interfaz común para los objetos de la composición</a:t>
            </a:r>
          </a:p>
          <a:p>
            <a:pPr algn="just">
              <a:buNone/>
            </a:pPr>
            <a:r>
              <a:rPr lang="es-MX" sz="2000" dirty="0"/>
              <a:t>Define la interfaz para acceder y gestionar los hijos</a:t>
            </a:r>
          </a:p>
          <a:p>
            <a:pPr algn="just"/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-</a:t>
            </a:r>
            <a:r>
              <a:rPr lang="es-MX" sz="2000" dirty="0" err="1" smtClean="0"/>
              <a:t>Leaf</a:t>
            </a:r>
            <a:r>
              <a:rPr lang="es-MX" sz="2000" dirty="0" smtClean="0"/>
              <a:t> </a:t>
            </a:r>
            <a:r>
              <a:rPr lang="es-MX" sz="2000" dirty="0"/>
              <a:t>(</a:t>
            </a:r>
            <a:r>
              <a:rPr lang="es-MX" sz="2000" dirty="0" err="1"/>
              <a:t>Linea</a:t>
            </a:r>
            <a:r>
              <a:rPr lang="es-MX" sz="2000" dirty="0"/>
              <a:t>, </a:t>
            </a:r>
            <a:r>
              <a:rPr lang="es-MX" sz="2000" dirty="0" err="1"/>
              <a:t>Rectangulo</a:t>
            </a:r>
            <a:r>
              <a:rPr lang="es-MX" sz="2000" dirty="0"/>
              <a:t>, Texto):</a:t>
            </a:r>
          </a:p>
          <a:p>
            <a:pPr algn="just">
              <a:buNone/>
            </a:pPr>
            <a:r>
              <a:rPr lang="es-MX" sz="2000" dirty="0"/>
              <a:t>Representa los objetos hoja (sin hijos) de la composición</a:t>
            </a:r>
          </a:p>
          <a:p>
            <a:pPr algn="just">
              <a:buNone/>
            </a:pPr>
            <a:r>
              <a:rPr lang="es-MX" sz="2000" dirty="0"/>
              <a:t>Define comportamiento para los objetos primitivos</a:t>
            </a:r>
          </a:p>
          <a:p>
            <a:pPr algn="just"/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0463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10119"/>
            <a:ext cx="7020900" cy="3434206"/>
          </a:xfrm>
        </p:spPr>
        <p:txBody>
          <a:bodyPr/>
          <a:lstStyle/>
          <a:p>
            <a:pPr algn="just">
              <a:buNone/>
            </a:pPr>
            <a:r>
              <a:rPr lang="es-MX" sz="2000" dirty="0"/>
              <a:t>-Composite (Dibujo):</a:t>
            </a:r>
          </a:p>
          <a:p>
            <a:pPr algn="just">
              <a:buNone/>
            </a:pPr>
            <a:r>
              <a:rPr lang="es-MX" sz="2000" dirty="0"/>
              <a:t>Define comportamiento para los componentes que tienen hijos o almacena componentes hijo</a:t>
            </a:r>
          </a:p>
          <a:p>
            <a:pPr algn="just">
              <a:buNone/>
            </a:pPr>
            <a:r>
              <a:rPr lang="es-MX" sz="2000" dirty="0"/>
              <a:t> Implementa las operaciones de </a:t>
            </a:r>
            <a:r>
              <a:rPr lang="es-MX" sz="2000" dirty="0" err="1"/>
              <a:t>Component</a:t>
            </a:r>
            <a:r>
              <a:rPr lang="es-MX" sz="2000" dirty="0"/>
              <a:t> para la gestión de hijos</a:t>
            </a:r>
          </a:p>
          <a:p>
            <a:pPr algn="just"/>
            <a:endParaRPr lang="es-MX" sz="2000" dirty="0"/>
          </a:p>
          <a:p>
            <a:pPr algn="just">
              <a:buNone/>
            </a:pPr>
            <a:r>
              <a:rPr lang="es-MX" sz="2000" dirty="0"/>
              <a:t>-</a:t>
            </a:r>
            <a:r>
              <a:rPr lang="es-MX" sz="2000" dirty="0" err="1"/>
              <a:t>Client</a:t>
            </a:r>
            <a:r>
              <a:rPr lang="es-MX" sz="2000" dirty="0"/>
              <a:t>:</a:t>
            </a:r>
          </a:p>
          <a:p>
            <a:pPr algn="just">
              <a:buNone/>
            </a:pPr>
            <a:r>
              <a:rPr lang="es-MX" sz="2000" dirty="0"/>
              <a:t>Manipula los objetos de la composición a través de la interfaz </a:t>
            </a:r>
            <a:r>
              <a:rPr lang="es-MX" sz="2000" dirty="0" err="1"/>
              <a:t>Component</a:t>
            </a:r>
            <a:endParaRPr lang="es-MX" sz="2000" dirty="0"/>
          </a:p>
          <a:p>
            <a:endParaRPr lang="es-MX" b="1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0966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10119"/>
            <a:ext cx="7020900" cy="3434206"/>
          </a:xfrm>
        </p:spPr>
        <p:txBody>
          <a:bodyPr/>
          <a:lstStyle/>
          <a:p>
            <a:r>
              <a:rPr lang="es-MX" b="1" dirty="0" smtClean="0"/>
              <a:t>Colaboraciones entre participantes:</a:t>
            </a:r>
          </a:p>
          <a:p>
            <a:pPr algn="just">
              <a:buNone/>
            </a:pPr>
            <a:r>
              <a:rPr lang="es-MX" sz="2000" dirty="0" smtClean="0"/>
              <a:t>_El cliente emplea la interfaz Componente para interactuar con los objetos de la composición: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_Si se actúa sobre una hoja, entonces la petición es realizada directamente por la instancia correspondiente.</a:t>
            </a:r>
          </a:p>
          <a:p>
            <a:pPr algn="just"/>
            <a:endParaRPr lang="es-MX" sz="2000" dirty="0"/>
          </a:p>
          <a:p>
            <a:pPr algn="just">
              <a:buNone/>
            </a:pPr>
            <a:r>
              <a:rPr lang="es-MX" sz="2000" dirty="0"/>
              <a:t>_</a:t>
            </a:r>
            <a:r>
              <a:rPr lang="es-MX" sz="2000" dirty="0" smtClean="0"/>
              <a:t>Si se actúa sobre una composición, en general se redirige la petición del componente a sus hijos y se realiza alguna acción adicional.</a:t>
            </a:r>
          </a:p>
          <a:p>
            <a:pPr algn="just"/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87570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466928"/>
            <a:ext cx="7020900" cy="3677397"/>
          </a:xfrm>
        </p:spPr>
        <p:txBody>
          <a:bodyPr/>
          <a:lstStyle/>
          <a:p>
            <a:r>
              <a:rPr lang="es-MX" b="1" dirty="0" smtClean="0"/>
              <a:t>Consecuencias:</a:t>
            </a:r>
          </a:p>
          <a:p>
            <a:pPr algn="just">
              <a:buNone/>
            </a:pPr>
            <a:r>
              <a:rPr lang="es-MX" sz="2000" dirty="0" smtClean="0"/>
              <a:t>_Define </a:t>
            </a:r>
            <a:r>
              <a:rPr lang="es-MX" sz="2000" dirty="0"/>
              <a:t>jerarquías de clases hechas de objetos primitivos y compuestos. </a:t>
            </a:r>
          </a:p>
          <a:p>
            <a:pPr algn="just"/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_Simplifica </a:t>
            </a:r>
            <a:r>
              <a:rPr lang="es-MX" sz="2000" dirty="0"/>
              <a:t>el cliente. </a:t>
            </a:r>
            <a:endParaRPr lang="es-MX" sz="2000" dirty="0" smtClean="0"/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_Facilita </a:t>
            </a:r>
            <a:r>
              <a:rPr lang="es-MX" sz="2000" dirty="0"/>
              <a:t>la incorporación de nuevos tipos de </a:t>
            </a:r>
            <a:r>
              <a:rPr lang="es-MX" sz="2000" dirty="0" smtClean="0"/>
              <a:t>componentes</a:t>
            </a:r>
          </a:p>
          <a:p>
            <a:pPr algn="just">
              <a:buNone/>
            </a:pPr>
            <a:endParaRPr lang="es-MX" sz="2000" dirty="0"/>
          </a:p>
          <a:p>
            <a:pPr algn="just">
              <a:buNone/>
            </a:pPr>
            <a:r>
              <a:rPr lang="es-MX" sz="2000" dirty="0" smtClean="0"/>
              <a:t>_Puede </a:t>
            </a:r>
            <a:r>
              <a:rPr lang="es-MX" sz="2000" dirty="0"/>
              <a:t>hacer el diseño demasiado general. </a:t>
            </a:r>
          </a:p>
          <a:p>
            <a:pPr algn="just">
              <a:buNone/>
            </a:pPr>
            <a:r>
              <a:rPr lang="es-MX" sz="2000" dirty="0" smtClean="0"/>
              <a:t>_Es </a:t>
            </a:r>
            <a:r>
              <a:rPr lang="es-MX" sz="2000" dirty="0"/>
              <a:t>complicado restringir el tipo de componentes de un composite.</a:t>
            </a:r>
          </a:p>
          <a:p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496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500" y="729574"/>
            <a:ext cx="7020900" cy="3414751"/>
          </a:xfrm>
        </p:spPr>
        <p:txBody>
          <a:bodyPr/>
          <a:lstStyle/>
          <a:p>
            <a:r>
              <a:rPr lang="es-MX" b="1" dirty="0" smtClean="0"/>
              <a:t>Implementación:</a:t>
            </a:r>
          </a:p>
          <a:p>
            <a:r>
              <a:rPr lang="es-MX" b="1" dirty="0" smtClean="0"/>
              <a:t>Código: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849" t="26463" r="43369" b="17858"/>
          <a:stretch/>
        </p:blipFill>
        <p:spPr>
          <a:xfrm>
            <a:off x="2285999" y="1120726"/>
            <a:ext cx="5496729" cy="33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70121" y="544749"/>
            <a:ext cx="7020900" cy="3482844"/>
          </a:xfrm>
        </p:spPr>
        <p:txBody>
          <a:bodyPr/>
          <a:lstStyle/>
          <a:p>
            <a:r>
              <a:rPr lang="es-MX" sz="1800" b="1" dirty="0" smtClean="0"/>
              <a:t>Veamos el composite.</a:t>
            </a:r>
            <a:endParaRPr lang="es-MX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652" t="21435" r="51413" b="12252"/>
          <a:stretch/>
        </p:blipFill>
        <p:spPr>
          <a:xfrm>
            <a:off x="2023352" y="936139"/>
            <a:ext cx="5068111" cy="34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5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0666" y="496111"/>
            <a:ext cx="7020900" cy="3453661"/>
          </a:xfrm>
        </p:spPr>
        <p:txBody>
          <a:bodyPr/>
          <a:lstStyle/>
          <a:p>
            <a:r>
              <a:rPr lang="es-MX" sz="1800" b="1" dirty="0" smtClean="0"/>
              <a:t>Veamos el </a:t>
            </a:r>
            <a:r>
              <a:rPr lang="es-MX" sz="1800" b="1" dirty="0" err="1" smtClean="0"/>
              <a:t>leaf</a:t>
            </a:r>
            <a:r>
              <a:rPr lang="es-MX" sz="1800" b="1" dirty="0" smtClean="0"/>
              <a:t>.</a:t>
            </a:r>
            <a:endParaRPr lang="es-MX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87" y="621229"/>
            <a:ext cx="4895663" cy="37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15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1483" y="503569"/>
            <a:ext cx="3143122" cy="527562"/>
          </a:xfrm>
        </p:spPr>
        <p:txBody>
          <a:bodyPr/>
          <a:lstStyle/>
          <a:p>
            <a:r>
              <a:rPr lang="es-MX" sz="1800" b="1" dirty="0" smtClean="0"/>
              <a:t>Veamos el cliente web.</a:t>
            </a:r>
            <a:endParaRPr lang="es-MX" sz="1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82" y="1147863"/>
            <a:ext cx="6504656" cy="25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4112</Words>
  <Application>Microsoft Office PowerPoint</Application>
  <PresentationFormat>Presentación en pantalla (16:9)</PresentationFormat>
  <Paragraphs>609</Paragraphs>
  <Slides>142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142</vt:i4>
      </vt:variant>
    </vt:vector>
  </HeadingPairs>
  <TitlesOfParts>
    <vt:vector size="150" baseType="lpstr">
      <vt:lpstr>Arial</vt:lpstr>
      <vt:lpstr>Sniglet</vt:lpstr>
      <vt:lpstr>Patrick Hand SC</vt:lpstr>
      <vt:lpstr>Calibri</vt:lpstr>
      <vt:lpstr>Courier New</vt:lpstr>
      <vt:lpstr>Wingdings</vt:lpstr>
      <vt:lpstr>Times New Roman</vt:lpstr>
      <vt:lpstr>Seyton template</vt:lpstr>
      <vt:lpstr>                      Facultad de Informática experiencia educativa TÓPICOS SELECTOS DE COMPUTACIÓN I</vt:lpstr>
      <vt:lpstr>⋆ patrones de diseño</vt:lpstr>
      <vt:lpstr>Presentación de PowerPoint</vt:lpstr>
      <vt:lpstr>Entonces:  ¿Qué es un PATRÓN DE DISEÑO?</vt:lpstr>
      <vt:lpstr>Presentación de PowerPoint</vt:lpstr>
      <vt:lpstr>Presentación de PowerPoint</vt:lpstr>
      <vt:lpstr>Patrones de Creación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Builder o Constructor Virtual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Patrones de Estructura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lenguaje  UML</dc:title>
  <dc:creator>Maira</dc:creator>
  <cp:lastModifiedBy>Maira</cp:lastModifiedBy>
  <cp:revision>88</cp:revision>
  <dcterms:modified xsi:type="dcterms:W3CDTF">2017-02-16T14:05:43Z</dcterms:modified>
</cp:coreProperties>
</file>